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58" r:id="rId4"/>
    <p:sldId id="259" r:id="rId5"/>
    <p:sldId id="260" r:id="rId6"/>
    <p:sldId id="261" r:id="rId7"/>
    <p:sldId id="262" r:id="rId8"/>
    <p:sldId id="266" r:id="rId9"/>
    <p:sldId id="263" r:id="rId10"/>
    <p:sldId id="264"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114" d="100"/>
          <a:sy n="114" d="100"/>
        </p:scale>
        <p:origin x="477" y="6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B45BB-8F33-497D-A3CC-E45C5A2AA3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6540896-50DC-4910-911B-D829AE0751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6BD47A6-0622-4CC2-8B81-C7752A9D3569}"/>
              </a:ext>
            </a:extLst>
          </p:cNvPr>
          <p:cNvSpPr>
            <a:spLocks noGrp="1"/>
          </p:cNvSpPr>
          <p:nvPr>
            <p:ph type="dt" sz="half" idx="10"/>
          </p:nvPr>
        </p:nvSpPr>
        <p:spPr/>
        <p:txBody>
          <a:bodyPr/>
          <a:lstStyle/>
          <a:p>
            <a:fld id="{AE2F0E7A-081E-4F16-A63B-EF3C80056EB2}" type="datetimeFigureOut">
              <a:rPr lang="en-GB" smtClean="0"/>
              <a:t>06/03/2018</a:t>
            </a:fld>
            <a:endParaRPr lang="en-GB"/>
          </a:p>
        </p:txBody>
      </p:sp>
      <p:sp>
        <p:nvSpPr>
          <p:cNvPr id="5" name="Footer Placeholder 4">
            <a:extLst>
              <a:ext uri="{FF2B5EF4-FFF2-40B4-BE49-F238E27FC236}">
                <a16:creationId xmlns:a16="http://schemas.microsoft.com/office/drawing/2014/main" id="{6C5CDA8D-AE0C-4DA2-84FC-2C44FB74388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E17E41B-5A19-4353-A7A0-49AF2249AD34}"/>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1817468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D5589-37AA-40EA-A774-93F6E9A036A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3599AAF-8D5B-4AA4-A6CC-5B0E2C04C64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C7FB79A-819E-400B-91AA-D1C4F70DEF54}"/>
              </a:ext>
            </a:extLst>
          </p:cNvPr>
          <p:cNvSpPr>
            <a:spLocks noGrp="1"/>
          </p:cNvSpPr>
          <p:nvPr>
            <p:ph type="dt" sz="half" idx="10"/>
          </p:nvPr>
        </p:nvSpPr>
        <p:spPr/>
        <p:txBody>
          <a:bodyPr/>
          <a:lstStyle/>
          <a:p>
            <a:fld id="{AE2F0E7A-081E-4F16-A63B-EF3C80056EB2}" type="datetimeFigureOut">
              <a:rPr lang="en-GB" smtClean="0"/>
              <a:t>06/03/2018</a:t>
            </a:fld>
            <a:endParaRPr lang="en-GB"/>
          </a:p>
        </p:txBody>
      </p:sp>
      <p:sp>
        <p:nvSpPr>
          <p:cNvPr id="5" name="Footer Placeholder 4">
            <a:extLst>
              <a:ext uri="{FF2B5EF4-FFF2-40B4-BE49-F238E27FC236}">
                <a16:creationId xmlns:a16="http://schemas.microsoft.com/office/drawing/2014/main" id="{7C496426-B1F1-42B3-99B8-8BC85E8AAA9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C93E18-79D1-462C-BBE9-8F37F3E96509}"/>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4190559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5A1A20-6829-421A-883F-DD2747099C7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65673D3-4AD2-4768-A0A4-75F2ABAA4E4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A903B99-A406-4FF6-ADE2-BD8493508271}"/>
              </a:ext>
            </a:extLst>
          </p:cNvPr>
          <p:cNvSpPr>
            <a:spLocks noGrp="1"/>
          </p:cNvSpPr>
          <p:nvPr>
            <p:ph type="dt" sz="half" idx="10"/>
          </p:nvPr>
        </p:nvSpPr>
        <p:spPr/>
        <p:txBody>
          <a:bodyPr/>
          <a:lstStyle/>
          <a:p>
            <a:fld id="{AE2F0E7A-081E-4F16-A63B-EF3C80056EB2}" type="datetimeFigureOut">
              <a:rPr lang="en-GB" smtClean="0"/>
              <a:t>06/03/2018</a:t>
            </a:fld>
            <a:endParaRPr lang="en-GB"/>
          </a:p>
        </p:txBody>
      </p:sp>
      <p:sp>
        <p:nvSpPr>
          <p:cNvPr id="5" name="Footer Placeholder 4">
            <a:extLst>
              <a:ext uri="{FF2B5EF4-FFF2-40B4-BE49-F238E27FC236}">
                <a16:creationId xmlns:a16="http://schemas.microsoft.com/office/drawing/2014/main" id="{D0AC59C6-4513-418B-8C4B-EF4729D078F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D97E3A3-97D7-4EEA-9712-5CD1B208B55C}"/>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821345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C7E92-5A04-42E4-802B-F6F024D9050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771F932-CDA5-4BD9-8CFB-AE9B9C1E5BF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A71A43E-42F6-4C0B-ACC2-C9B824990659}"/>
              </a:ext>
            </a:extLst>
          </p:cNvPr>
          <p:cNvSpPr>
            <a:spLocks noGrp="1"/>
          </p:cNvSpPr>
          <p:nvPr>
            <p:ph type="dt" sz="half" idx="10"/>
          </p:nvPr>
        </p:nvSpPr>
        <p:spPr/>
        <p:txBody>
          <a:bodyPr/>
          <a:lstStyle/>
          <a:p>
            <a:fld id="{AE2F0E7A-081E-4F16-A63B-EF3C80056EB2}" type="datetimeFigureOut">
              <a:rPr lang="en-GB" smtClean="0"/>
              <a:t>06/03/2018</a:t>
            </a:fld>
            <a:endParaRPr lang="en-GB"/>
          </a:p>
        </p:txBody>
      </p:sp>
      <p:sp>
        <p:nvSpPr>
          <p:cNvPr id="5" name="Footer Placeholder 4">
            <a:extLst>
              <a:ext uri="{FF2B5EF4-FFF2-40B4-BE49-F238E27FC236}">
                <a16:creationId xmlns:a16="http://schemas.microsoft.com/office/drawing/2014/main" id="{4016AAD6-27D0-459E-BF2A-2A4C20C230C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ED5F201-E856-4D9E-8BA8-8AE228DC8EE5}"/>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910504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A9272-112A-4CE7-A2BA-67AB725B17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73869A1-25CC-4806-836B-C95812A5A6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53CBD93-973A-4A1B-8949-7E7D5A7530F5}"/>
              </a:ext>
            </a:extLst>
          </p:cNvPr>
          <p:cNvSpPr>
            <a:spLocks noGrp="1"/>
          </p:cNvSpPr>
          <p:nvPr>
            <p:ph type="dt" sz="half" idx="10"/>
          </p:nvPr>
        </p:nvSpPr>
        <p:spPr/>
        <p:txBody>
          <a:bodyPr/>
          <a:lstStyle/>
          <a:p>
            <a:fld id="{AE2F0E7A-081E-4F16-A63B-EF3C80056EB2}" type="datetimeFigureOut">
              <a:rPr lang="en-GB" smtClean="0"/>
              <a:t>06/03/2018</a:t>
            </a:fld>
            <a:endParaRPr lang="en-GB"/>
          </a:p>
        </p:txBody>
      </p:sp>
      <p:sp>
        <p:nvSpPr>
          <p:cNvPr id="5" name="Footer Placeholder 4">
            <a:extLst>
              <a:ext uri="{FF2B5EF4-FFF2-40B4-BE49-F238E27FC236}">
                <a16:creationId xmlns:a16="http://schemas.microsoft.com/office/drawing/2014/main" id="{D046CF05-3C41-421A-9179-3C9D07A984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AC8C97E-8D2F-4DD2-9147-B70A8FE03DE1}"/>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2492829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259C6-29E7-48D2-8697-4E64E6142C9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A4FC4BF-A9C2-48BD-AE22-63288A76BE0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2B6491D-E6A3-416D-A0A7-BE021C5557E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0C17171-12EC-4523-9E29-90D492FAA98B}"/>
              </a:ext>
            </a:extLst>
          </p:cNvPr>
          <p:cNvSpPr>
            <a:spLocks noGrp="1"/>
          </p:cNvSpPr>
          <p:nvPr>
            <p:ph type="dt" sz="half" idx="10"/>
          </p:nvPr>
        </p:nvSpPr>
        <p:spPr/>
        <p:txBody>
          <a:bodyPr/>
          <a:lstStyle/>
          <a:p>
            <a:fld id="{AE2F0E7A-081E-4F16-A63B-EF3C80056EB2}" type="datetimeFigureOut">
              <a:rPr lang="en-GB" smtClean="0"/>
              <a:t>06/03/2018</a:t>
            </a:fld>
            <a:endParaRPr lang="en-GB"/>
          </a:p>
        </p:txBody>
      </p:sp>
      <p:sp>
        <p:nvSpPr>
          <p:cNvPr id="6" name="Footer Placeholder 5">
            <a:extLst>
              <a:ext uri="{FF2B5EF4-FFF2-40B4-BE49-F238E27FC236}">
                <a16:creationId xmlns:a16="http://schemas.microsoft.com/office/drawing/2014/main" id="{3ADD9E51-049A-4E5E-893B-DCE2C57F050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5EBB2B7-B3E0-4366-B9C3-0DA4615CAFC7}"/>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3983467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0647A-FE4F-4708-B12D-CE46ADB8514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8409B26-4672-4F29-96CF-87F2A0CA3B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3BCB86B-49AE-45DE-941E-B9A3AC4F6EA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1C5E961-FCAD-47DC-9CD9-B94305939C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3418402-7606-4BD1-8A17-7BD92217C53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658B516-465A-4671-8F82-71C7E0BDD7E8}"/>
              </a:ext>
            </a:extLst>
          </p:cNvPr>
          <p:cNvSpPr>
            <a:spLocks noGrp="1"/>
          </p:cNvSpPr>
          <p:nvPr>
            <p:ph type="dt" sz="half" idx="10"/>
          </p:nvPr>
        </p:nvSpPr>
        <p:spPr/>
        <p:txBody>
          <a:bodyPr/>
          <a:lstStyle/>
          <a:p>
            <a:fld id="{AE2F0E7A-081E-4F16-A63B-EF3C80056EB2}" type="datetimeFigureOut">
              <a:rPr lang="en-GB" smtClean="0"/>
              <a:t>06/03/2018</a:t>
            </a:fld>
            <a:endParaRPr lang="en-GB"/>
          </a:p>
        </p:txBody>
      </p:sp>
      <p:sp>
        <p:nvSpPr>
          <p:cNvPr id="8" name="Footer Placeholder 7">
            <a:extLst>
              <a:ext uri="{FF2B5EF4-FFF2-40B4-BE49-F238E27FC236}">
                <a16:creationId xmlns:a16="http://schemas.microsoft.com/office/drawing/2014/main" id="{047D28F0-F18A-498D-B880-5F823C9F947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FE68C10-FE12-4FBD-9F5C-402112E8278E}"/>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510267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BB075-A343-4865-8674-599425F7C5E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B34C679-2F2B-4211-81E0-3C7D7293DC75}"/>
              </a:ext>
            </a:extLst>
          </p:cNvPr>
          <p:cNvSpPr>
            <a:spLocks noGrp="1"/>
          </p:cNvSpPr>
          <p:nvPr>
            <p:ph type="dt" sz="half" idx="10"/>
          </p:nvPr>
        </p:nvSpPr>
        <p:spPr/>
        <p:txBody>
          <a:bodyPr/>
          <a:lstStyle/>
          <a:p>
            <a:fld id="{AE2F0E7A-081E-4F16-A63B-EF3C80056EB2}" type="datetimeFigureOut">
              <a:rPr lang="en-GB" smtClean="0"/>
              <a:t>06/03/2018</a:t>
            </a:fld>
            <a:endParaRPr lang="en-GB"/>
          </a:p>
        </p:txBody>
      </p:sp>
      <p:sp>
        <p:nvSpPr>
          <p:cNvPr id="4" name="Footer Placeholder 3">
            <a:extLst>
              <a:ext uri="{FF2B5EF4-FFF2-40B4-BE49-F238E27FC236}">
                <a16:creationId xmlns:a16="http://schemas.microsoft.com/office/drawing/2014/main" id="{BF3C4D6F-4B90-4142-A0A9-60A8A6D5E35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5AF6BF3-290E-4760-A033-640527A165ED}"/>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1536428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49E02E-4AB6-4E33-AEF6-C3B95FB3B7A3}"/>
              </a:ext>
            </a:extLst>
          </p:cNvPr>
          <p:cNvSpPr>
            <a:spLocks noGrp="1"/>
          </p:cNvSpPr>
          <p:nvPr>
            <p:ph type="dt" sz="half" idx="10"/>
          </p:nvPr>
        </p:nvSpPr>
        <p:spPr/>
        <p:txBody>
          <a:bodyPr/>
          <a:lstStyle/>
          <a:p>
            <a:fld id="{AE2F0E7A-081E-4F16-A63B-EF3C80056EB2}" type="datetimeFigureOut">
              <a:rPr lang="en-GB" smtClean="0"/>
              <a:t>06/03/2018</a:t>
            </a:fld>
            <a:endParaRPr lang="en-GB"/>
          </a:p>
        </p:txBody>
      </p:sp>
      <p:sp>
        <p:nvSpPr>
          <p:cNvPr id="3" name="Footer Placeholder 2">
            <a:extLst>
              <a:ext uri="{FF2B5EF4-FFF2-40B4-BE49-F238E27FC236}">
                <a16:creationId xmlns:a16="http://schemas.microsoft.com/office/drawing/2014/main" id="{58A40958-E3FF-4CD1-86A5-1596619C404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292572C-A44A-459E-9B10-8B27502F1FD7}"/>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3672632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477A-5A03-466D-8C24-05B7B96DD9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3D2FD1B-8B2D-454D-90B6-CF0E4A7A00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5113FFB-8934-45EC-96C4-E261E6A900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A6B873F-2394-424D-B508-55F576F7DFB2}"/>
              </a:ext>
            </a:extLst>
          </p:cNvPr>
          <p:cNvSpPr>
            <a:spLocks noGrp="1"/>
          </p:cNvSpPr>
          <p:nvPr>
            <p:ph type="dt" sz="half" idx="10"/>
          </p:nvPr>
        </p:nvSpPr>
        <p:spPr/>
        <p:txBody>
          <a:bodyPr/>
          <a:lstStyle/>
          <a:p>
            <a:fld id="{AE2F0E7A-081E-4F16-A63B-EF3C80056EB2}" type="datetimeFigureOut">
              <a:rPr lang="en-GB" smtClean="0"/>
              <a:t>06/03/2018</a:t>
            </a:fld>
            <a:endParaRPr lang="en-GB"/>
          </a:p>
        </p:txBody>
      </p:sp>
      <p:sp>
        <p:nvSpPr>
          <p:cNvPr id="6" name="Footer Placeholder 5">
            <a:extLst>
              <a:ext uri="{FF2B5EF4-FFF2-40B4-BE49-F238E27FC236}">
                <a16:creationId xmlns:a16="http://schemas.microsoft.com/office/drawing/2014/main" id="{21C19764-7DA8-4565-883C-E2A0B99607A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1E63599-A159-4B6E-9B55-A7E8F7F82620}"/>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1499418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8A7F1-7E45-4BA7-9E52-10F257202E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689FB71-2311-4D8D-9F5D-8D5D5BAA54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3A4C057-2E13-4587-9D96-6311E76BF5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93019D0-2DE5-416A-847D-5ABE3C342E91}"/>
              </a:ext>
            </a:extLst>
          </p:cNvPr>
          <p:cNvSpPr>
            <a:spLocks noGrp="1"/>
          </p:cNvSpPr>
          <p:nvPr>
            <p:ph type="dt" sz="half" idx="10"/>
          </p:nvPr>
        </p:nvSpPr>
        <p:spPr/>
        <p:txBody>
          <a:bodyPr/>
          <a:lstStyle/>
          <a:p>
            <a:fld id="{AE2F0E7A-081E-4F16-A63B-EF3C80056EB2}" type="datetimeFigureOut">
              <a:rPr lang="en-GB" smtClean="0"/>
              <a:t>06/03/2018</a:t>
            </a:fld>
            <a:endParaRPr lang="en-GB"/>
          </a:p>
        </p:txBody>
      </p:sp>
      <p:sp>
        <p:nvSpPr>
          <p:cNvPr id="6" name="Footer Placeholder 5">
            <a:extLst>
              <a:ext uri="{FF2B5EF4-FFF2-40B4-BE49-F238E27FC236}">
                <a16:creationId xmlns:a16="http://schemas.microsoft.com/office/drawing/2014/main" id="{C0FAEEBC-170A-43A6-BA6B-4F0B2A09FF7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1C9E8E5-E0CD-4EE9-8A3C-15E770FE7B40}"/>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916021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D24E72-B334-497D-971D-3270CAC38D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6B24141-6F5F-4AAD-A611-9BB0DB6B28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0C0E904-9E07-456D-A336-05C83D29C9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2F0E7A-081E-4F16-A63B-EF3C80056EB2}" type="datetimeFigureOut">
              <a:rPr lang="en-GB" smtClean="0"/>
              <a:t>06/03/2018</a:t>
            </a:fld>
            <a:endParaRPr lang="en-GB"/>
          </a:p>
        </p:txBody>
      </p:sp>
      <p:sp>
        <p:nvSpPr>
          <p:cNvPr id="5" name="Footer Placeholder 4">
            <a:extLst>
              <a:ext uri="{FF2B5EF4-FFF2-40B4-BE49-F238E27FC236}">
                <a16:creationId xmlns:a16="http://schemas.microsoft.com/office/drawing/2014/main" id="{045F6ADC-B1E3-4DD5-80BA-7CB109713A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04C74A3-9902-4067-93B0-CEC00806BF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0696FF-D347-4FFC-9C1B-6975177264FA}" type="slidenum">
              <a:rPr lang="en-GB" smtClean="0"/>
              <a:t>‹#›</a:t>
            </a:fld>
            <a:endParaRPr lang="en-GB"/>
          </a:p>
        </p:txBody>
      </p:sp>
    </p:spTree>
    <p:extLst>
      <p:ext uri="{BB962C8B-B14F-4D97-AF65-F5344CB8AC3E}">
        <p14:creationId xmlns:p14="http://schemas.microsoft.com/office/powerpoint/2010/main" val="13635362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A6CA15-C69C-4872-8314-CD17921534ED}"/>
              </a:ext>
            </a:extLst>
          </p:cNvPr>
          <p:cNvSpPr txBox="1"/>
          <p:nvPr/>
        </p:nvSpPr>
        <p:spPr>
          <a:xfrm>
            <a:off x="1103179" y="672526"/>
            <a:ext cx="6011443" cy="1261884"/>
          </a:xfrm>
          <a:prstGeom prst="rect">
            <a:avLst/>
          </a:prstGeom>
          <a:noFill/>
        </p:spPr>
        <p:txBody>
          <a:bodyPr wrap="square" rtlCol="0">
            <a:spAutoFit/>
          </a:bodyPr>
          <a:lstStyle/>
          <a:p>
            <a:r>
              <a:rPr lang="en-GB" b="1" dirty="0"/>
              <a:t>Project:</a:t>
            </a:r>
            <a:endParaRPr lang="en-GB" dirty="0"/>
          </a:p>
          <a:p>
            <a:r>
              <a:rPr lang="en-GB" sz="1000" dirty="0"/>
              <a:t>For this optimisation and porting task I will be using a game I was working on over the summer. </a:t>
            </a:r>
          </a:p>
          <a:p>
            <a:r>
              <a:rPr lang="en-GB" sz="1000" dirty="0"/>
              <a:t>The game is a top down open world multiplayer farming game called Venture.</a:t>
            </a:r>
          </a:p>
          <a:p>
            <a:r>
              <a:rPr lang="en-GB" sz="1000" dirty="0"/>
              <a:t>The game is getting roughly 20-30FPS in debug build, which isn’t much considering the content in the game, and in release build the game runs better, but there is memory issues when explore the world.</a:t>
            </a:r>
          </a:p>
          <a:p>
            <a:endParaRPr lang="en-GB" dirty="0"/>
          </a:p>
        </p:txBody>
      </p:sp>
      <p:pic>
        <p:nvPicPr>
          <p:cNvPr id="5" name="Picture 4">
            <a:extLst>
              <a:ext uri="{FF2B5EF4-FFF2-40B4-BE49-F238E27FC236}">
                <a16:creationId xmlns:a16="http://schemas.microsoft.com/office/drawing/2014/main" id="{939812EB-78D0-4D7F-BF86-EC16D987B4F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3179" y="1686637"/>
            <a:ext cx="5724525" cy="2505075"/>
          </a:xfrm>
          <a:prstGeom prst="rect">
            <a:avLst/>
          </a:prstGeom>
          <a:noFill/>
          <a:ln>
            <a:noFill/>
          </a:ln>
        </p:spPr>
      </p:pic>
      <p:sp>
        <p:nvSpPr>
          <p:cNvPr id="6" name="TextBox 5">
            <a:extLst>
              <a:ext uri="{FF2B5EF4-FFF2-40B4-BE49-F238E27FC236}">
                <a16:creationId xmlns:a16="http://schemas.microsoft.com/office/drawing/2014/main" id="{A7DDB55B-D7AE-4862-8818-B5611FEEB481}"/>
              </a:ext>
            </a:extLst>
          </p:cNvPr>
          <p:cNvSpPr txBox="1"/>
          <p:nvPr/>
        </p:nvSpPr>
        <p:spPr>
          <a:xfrm>
            <a:off x="6777376" y="1847343"/>
            <a:ext cx="4974139" cy="1138773"/>
          </a:xfrm>
          <a:prstGeom prst="rect">
            <a:avLst/>
          </a:prstGeom>
          <a:noFill/>
        </p:spPr>
        <p:txBody>
          <a:bodyPr wrap="square" rtlCol="0">
            <a:spAutoFit/>
          </a:bodyPr>
          <a:lstStyle/>
          <a:p>
            <a:r>
              <a:rPr lang="en-GB" b="1" dirty="0"/>
              <a:t>Engine:</a:t>
            </a:r>
            <a:r>
              <a:rPr lang="en-GB" dirty="0"/>
              <a:t> </a:t>
            </a:r>
          </a:p>
          <a:p>
            <a:r>
              <a:rPr lang="en-GB" sz="1000" dirty="0"/>
              <a:t>The game was developed in C++ with SDL and used the boost::</a:t>
            </a:r>
            <a:r>
              <a:rPr lang="en-GB" sz="1000" dirty="0" err="1"/>
              <a:t>asio</a:t>
            </a:r>
            <a:r>
              <a:rPr lang="en-GB" sz="1000" dirty="0"/>
              <a:t> library for the networking. However, for the scope of this project and to ease the port to PS4 I will be removing the networking from the game, and focus on the single player optimisations. Furthermore depending on the support for SDL on the PS4 I may be looking into converting to the </a:t>
            </a:r>
            <a:r>
              <a:rPr lang="en-GB" sz="1000" dirty="0" err="1"/>
              <a:t>PhyreEngine</a:t>
            </a:r>
            <a:r>
              <a:rPr lang="en-GB" sz="1000" dirty="0"/>
              <a:t> for the rendering as that will also improve the performance. </a:t>
            </a:r>
          </a:p>
        </p:txBody>
      </p:sp>
      <p:sp>
        <p:nvSpPr>
          <p:cNvPr id="13" name="Rectangle 5">
            <a:extLst>
              <a:ext uri="{FF2B5EF4-FFF2-40B4-BE49-F238E27FC236}">
                <a16:creationId xmlns:a16="http://schemas.microsoft.com/office/drawing/2014/main" id="{86F3C53C-D2EA-4B90-B100-B0216ED21EE7}"/>
              </a:ext>
            </a:extLst>
          </p:cNvPr>
          <p:cNvSpPr>
            <a:spLocks noChangeArrowheads="1"/>
          </p:cNvSpPr>
          <p:nvPr/>
        </p:nvSpPr>
        <p:spPr bwMode="auto">
          <a:xfrm>
            <a:off x="1018621" y="4431148"/>
            <a:ext cx="6180558"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Profiling Tools:</a:t>
            </a:r>
            <a:endParaRPr kumimoji="0" lang="en-GB"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Visual Studio profiler </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is a very useful tool within visual studio that can profile the CPU, memory and GPU (only using the </a:t>
            </a:r>
            <a:r>
              <a:rPr kumimoji="0" lang="en-GB" altLang="en-US" sz="10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directX</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endParaRPr kumimoji="0" lang="en-GB"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1"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RenderDoc</a:t>
            </a:r>
            <a:r>
              <a:rPr kumimoji="0" lang="en-GB" altLang="en-US" sz="1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may be useful for if I decide to overhaul the SDL rendering and use </a:t>
            </a:r>
            <a:r>
              <a:rPr kumimoji="0" lang="en-GB" altLang="en-US" sz="10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openGL</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instead, this will be able to help profile the </a:t>
            </a:r>
            <a:r>
              <a:rPr kumimoji="0" lang="en-GB" altLang="en-US" sz="10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openGL</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rendering pipeline.</a:t>
            </a:r>
            <a:endParaRPr kumimoji="0" lang="en-GB"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1"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MemTrack</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is</a:t>
            </a:r>
            <a:r>
              <a:rPr kumimoji="0" lang="en-GB" altLang="en-US" sz="1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GB" altLang="en-US" sz="10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 library for C++ which replaces the standard </a:t>
            </a:r>
            <a:r>
              <a:rPr kumimoji="0" lang="en-GB" altLang="en-US" sz="1000" b="0" i="0" u="none" strike="noStrike" cap="none" normalizeH="0" baseline="0" dirty="0">
                <a:ln>
                  <a:noFill/>
                </a:ln>
                <a:solidFill>
                  <a:srgbClr val="000000"/>
                </a:solidFill>
                <a:effectLst/>
                <a:latin typeface="Arial Unicode MS"/>
                <a:ea typeface="Calibri" panose="020F0502020204030204" pitchFamily="34" charset="0"/>
                <a:cs typeface="Courier New" panose="02070309020205020404" pitchFamily="49" charset="0"/>
              </a:rPr>
              <a:t>operator new</a:t>
            </a:r>
            <a:r>
              <a:rPr kumimoji="0" lang="en-GB" altLang="en-US" sz="10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with a special version that records information about each memory allocation, which may be helpful when debugging and profiling memory related issues.</a:t>
            </a:r>
            <a:endParaRPr kumimoji="0" lang="en-GB"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1"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Remotery</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is a Realtime profiler for CPU and GPU, which supports a variety of graphics APIs, including </a:t>
            </a:r>
            <a:r>
              <a:rPr kumimoji="0" lang="en-GB" altLang="en-US" sz="10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openGL</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endParaRPr kumimoji="0" lang="en-GB"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1"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MTuner</a:t>
            </a:r>
            <a:r>
              <a:rPr kumimoji="0" lang="en-GB" altLang="en-US" sz="1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is another C++ memory profiler, however this one has support for the PlayStation 4 and 3. </a:t>
            </a:r>
            <a:endParaRPr kumimoji="0" lang="en-GB" altLang="en-US" sz="1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2532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7E9EF55-908C-4017-9E78-A6DC6E10700A}"/>
              </a:ext>
            </a:extLst>
          </p:cNvPr>
          <p:cNvSpPr txBox="1"/>
          <p:nvPr/>
        </p:nvSpPr>
        <p:spPr>
          <a:xfrm>
            <a:off x="270387" y="230075"/>
            <a:ext cx="1716712" cy="400110"/>
          </a:xfrm>
          <a:prstGeom prst="rect">
            <a:avLst/>
          </a:prstGeom>
          <a:noFill/>
        </p:spPr>
        <p:txBody>
          <a:bodyPr wrap="square" rtlCol="0">
            <a:spAutoFit/>
          </a:bodyPr>
          <a:lstStyle/>
          <a:p>
            <a:r>
              <a:rPr lang="en-GB" sz="2000" dirty="0"/>
              <a:t>Detect:</a:t>
            </a:r>
          </a:p>
        </p:txBody>
      </p:sp>
      <p:sp>
        <p:nvSpPr>
          <p:cNvPr id="5" name="TextBox 4">
            <a:extLst>
              <a:ext uri="{FF2B5EF4-FFF2-40B4-BE49-F238E27FC236}">
                <a16:creationId xmlns:a16="http://schemas.microsoft.com/office/drawing/2014/main" id="{5C644C63-092E-4FC0-83C8-424F15C2075F}"/>
              </a:ext>
            </a:extLst>
          </p:cNvPr>
          <p:cNvSpPr txBox="1"/>
          <p:nvPr/>
        </p:nvSpPr>
        <p:spPr>
          <a:xfrm>
            <a:off x="7840242" y="230075"/>
            <a:ext cx="1716712" cy="400110"/>
          </a:xfrm>
          <a:prstGeom prst="rect">
            <a:avLst/>
          </a:prstGeom>
          <a:noFill/>
        </p:spPr>
        <p:txBody>
          <a:bodyPr wrap="square" rtlCol="0">
            <a:spAutoFit/>
          </a:bodyPr>
          <a:lstStyle/>
          <a:p>
            <a:r>
              <a:rPr lang="en-GB" sz="2000" dirty="0"/>
              <a:t>Solve:</a:t>
            </a:r>
          </a:p>
        </p:txBody>
      </p:sp>
      <p:cxnSp>
        <p:nvCxnSpPr>
          <p:cNvPr id="6" name="Straight Connector 5">
            <a:extLst>
              <a:ext uri="{FF2B5EF4-FFF2-40B4-BE49-F238E27FC236}">
                <a16:creationId xmlns:a16="http://schemas.microsoft.com/office/drawing/2014/main" id="{5A43C22F-1FE9-4C15-B5F9-E60E21D4D62A}"/>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8420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DF1E49-CD44-4E45-9DF4-F7254585B600}"/>
              </a:ext>
            </a:extLst>
          </p:cNvPr>
          <p:cNvSpPr txBox="1"/>
          <p:nvPr/>
        </p:nvSpPr>
        <p:spPr>
          <a:xfrm>
            <a:off x="584036" y="436552"/>
            <a:ext cx="1716712" cy="400110"/>
          </a:xfrm>
          <a:prstGeom prst="rect">
            <a:avLst/>
          </a:prstGeom>
          <a:noFill/>
        </p:spPr>
        <p:txBody>
          <a:bodyPr wrap="square" rtlCol="0">
            <a:spAutoFit/>
          </a:bodyPr>
          <a:lstStyle/>
          <a:p>
            <a:r>
              <a:rPr lang="en-GB" sz="2000" dirty="0"/>
              <a:t>Benchmark:</a:t>
            </a:r>
          </a:p>
        </p:txBody>
      </p:sp>
      <p:sp>
        <p:nvSpPr>
          <p:cNvPr id="5" name="TextBox 4">
            <a:extLst>
              <a:ext uri="{FF2B5EF4-FFF2-40B4-BE49-F238E27FC236}">
                <a16:creationId xmlns:a16="http://schemas.microsoft.com/office/drawing/2014/main" id="{0C629666-D9A3-4441-99F6-E14EAF71F1C3}"/>
              </a:ext>
            </a:extLst>
          </p:cNvPr>
          <p:cNvSpPr txBox="1"/>
          <p:nvPr/>
        </p:nvSpPr>
        <p:spPr>
          <a:xfrm>
            <a:off x="6311327" y="414001"/>
            <a:ext cx="1716712" cy="400110"/>
          </a:xfrm>
          <a:prstGeom prst="rect">
            <a:avLst/>
          </a:prstGeom>
          <a:noFill/>
        </p:spPr>
        <p:txBody>
          <a:bodyPr wrap="square" rtlCol="0">
            <a:spAutoFit/>
          </a:bodyPr>
          <a:lstStyle/>
          <a:p>
            <a:r>
              <a:rPr lang="en-GB" sz="2000" dirty="0"/>
              <a:t>Measure:</a:t>
            </a:r>
          </a:p>
        </p:txBody>
      </p:sp>
      <p:cxnSp>
        <p:nvCxnSpPr>
          <p:cNvPr id="6" name="Straight Connector 5">
            <a:extLst>
              <a:ext uri="{FF2B5EF4-FFF2-40B4-BE49-F238E27FC236}">
                <a16:creationId xmlns:a16="http://schemas.microsoft.com/office/drawing/2014/main" id="{26C6FEF3-2B73-4807-8E59-F307E14AF69C}"/>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971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78FECE-E221-4014-AEBC-1192710942D2}"/>
              </a:ext>
            </a:extLst>
          </p:cNvPr>
          <p:cNvSpPr txBox="1"/>
          <p:nvPr/>
        </p:nvSpPr>
        <p:spPr>
          <a:xfrm>
            <a:off x="584036" y="436552"/>
            <a:ext cx="1716712" cy="400110"/>
          </a:xfrm>
          <a:prstGeom prst="rect">
            <a:avLst/>
          </a:prstGeom>
          <a:noFill/>
        </p:spPr>
        <p:txBody>
          <a:bodyPr wrap="square" rtlCol="0">
            <a:spAutoFit/>
          </a:bodyPr>
          <a:lstStyle/>
          <a:p>
            <a:r>
              <a:rPr lang="en-GB" sz="2000" dirty="0"/>
              <a:t>Benchmark:</a:t>
            </a:r>
          </a:p>
        </p:txBody>
      </p:sp>
      <p:sp>
        <p:nvSpPr>
          <p:cNvPr id="6" name="TextBox 5">
            <a:extLst>
              <a:ext uri="{FF2B5EF4-FFF2-40B4-BE49-F238E27FC236}">
                <a16:creationId xmlns:a16="http://schemas.microsoft.com/office/drawing/2014/main" id="{EA42C0DB-0A78-4752-8949-03110D16471B}"/>
              </a:ext>
            </a:extLst>
          </p:cNvPr>
          <p:cNvSpPr txBox="1"/>
          <p:nvPr/>
        </p:nvSpPr>
        <p:spPr>
          <a:xfrm>
            <a:off x="5821383" y="836662"/>
            <a:ext cx="5433307" cy="553998"/>
          </a:xfrm>
          <a:prstGeom prst="rect">
            <a:avLst/>
          </a:prstGeom>
          <a:noFill/>
        </p:spPr>
        <p:txBody>
          <a:bodyPr wrap="square" rtlCol="0">
            <a:spAutoFit/>
          </a:bodyPr>
          <a:lstStyle/>
          <a:p>
            <a:r>
              <a:rPr lang="en-GB" sz="1000" dirty="0"/>
              <a:t>The key functions that are affecting the performance the most is </a:t>
            </a:r>
            <a:r>
              <a:rPr lang="en-GB" sz="1000" dirty="0" err="1"/>
              <a:t>RenderObjects</a:t>
            </a:r>
            <a:r>
              <a:rPr lang="en-GB" sz="1000" dirty="0"/>
              <a:t>, which renders the levels cells.</a:t>
            </a:r>
          </a:p>
          <a:p>
            <a:r>
              <a:rPr lang="en-GB" sz="1000" dirty="0"/>
              <a:t>I will start by looking at how the rendering, to see why this is an issue.</a:t>
            </a:r>
          </a:p>
        </p:txBody>
      </p:sp>
      <p:pic>
        <p:nvPicPr>
          <p:cNvPr id="7" name="Picture 6">
            <a:extLst>
              <a:ext uri="{FF2B5EF4-FFF2-40B4-BE49-F238E27FC236}">
                <a16:creationId xmlns:a16="http://schemas.microsoft.com/office/drawing/2014/main" id="{39229FA8-C351-41D3-A42B-1638A8B53E8E}"/>
              </a:ext>
            </a:extLst>
          </p:cNvPr>
          <p:cNvPicPr/>
          <p:nvPr/>
        </p:nvPicPr>
        <p:blipFill rotWithShape="1">
          <a:blip r:embed="rId2" cstate="print">
            <a:extLst>
              <a:ext uri="{28A0092B-C50C-407E-A947-70E740481C1C}">
                <a14:useLocalDpi xmlns:a14="http://schemas.microsoft.com/office/drawing/2010/main" val="0"/>
              </a:ext>
            </a:extLst>
          </a:blip>
          <a:srcRect l="11966" t="7968" r="15142" b="23678"/>
          <a:stretch/>
        </p:blipFill>
        <p:spPr bwMode="auto">
          <a:xfrm>
            <a:off x="584036" y="1720988"/>
            <a:ext cx="4843372" cy="3002770"/>
          </a:xfrm>
          <a:prstGeom prst="rect">
            <a:avLst/>
          </a:prstGeom>
          <a:noFill/>
          <a:ln>
            <a:noFill/>
          </a:ln>
        </p:spPr>
      </p:pic>
      <p:sp>
        <p:nvSpPr>
          <p:cNvPr id="9" name="TextBox 8">
            <a:extLst>
              <a:ext uri="{FF2B5EF4-FFF2-40B4-BE49-F238E27FC236}">
                <a16:creationId xmlns:a16="http://schemas.microsoft.com/office/drawing/2014/main" id="{838A88C4-FDDF-4842-87DD-4CBD077B59F7}"/>
              </a:ext>
            </a:extLst>
          </p:cNvPr>
          <p:cNvSpPr txBox="1"/>
          <p:nvPr/>
        </p:nvSpPr>
        <p:spPr>
          <a:xfrm>
            <a:off x="584036" y="924959"/>
            <a:ext cx="4843372" cy="707886"/>
          </a:xfrm>
          <a:prstGeom prst="rect">
            <a:avLst/>
          </a:prstGeom>
          <a:noFill/>
        </p:spPr>
        <p:txBody>
          <a:bodyPr wrap="square" rtlCol="0">
            <a:spAutoFit/>
          </a:bodyPr>
          <a:lstStyle/>
          <a:p>
            <a:r>
              <a:rPr lang="en-GB" sz="1000" dirty="0"/>
              <a:t>To benchmark I ran started with the visual studio profiler, this highlighted what functions where using most of the resources.</a:t>
            </a:r>
          </a:p>
          <a:p>
            <a:endParaRPr lang="en-GB" sz="1000" dirty="0"/>
          </a:p>
          <a:p>
            <a:r>
              <a:rPr lang="en-GB" sz="1000" dirty="0"/>
              <a:t>There is a clear spike where I had opened the players inventory.</a:t>
            </a:r>
          </a:p>
        </p:txBody>
      </p:sp>
      <p:pic>
        <p:nvPicPr>
          <p:cNvPr id="11" name="Picture 10">
            <a:extLst>
              <a:ext uri="{FF2B5EF4-FFF2-40B4-BE49-F238E27FC236}">
                <a16:creationId xmlns:a16="http://schemas.microsoft.com/office/drawing/2014/main" id="{E4F09722-F818-4894-88CC-73588C8F980E}"/>
              </a:ext>
            </a:extLst>
          </p:cNvPr>
          <p:cNvPicPr>
            <a:picLocks noChangeAspect="1"/>
          </p:cNvPicPr>
          <p:nvPr/>
        </p:nvPicPr>
        <p:blipFill rotWithShape="1">
          <a:blip r:embed="rId3">
            <a:extLst>
              <a:ext uri="{28A0092B-C50C-407E-A947-70E740481C1C}">
                <a14:useLocalDpi xmlns:a14="http://schemas.microsoft.com/office/drawing/2010/main" val="0"/>
              </a:ext>
            </a:extLst>
          </a:blip>
          <a:srcRect l="13357" t="1893" r="22156" b="54322"/>
          <a:stretch/>
        </p:blipFill>
        <p:spPr>
          <a:xfrm>
            <a:off x="5821383" y="1720987"/>
            <a:ext cx="5433307" cy="3002771"/>
          </a:xfrm>
          <a:prstGeom prst="rect">
            <a:avLst/>
          </a:prstGeom>
        </p:spPr>
      </p:pic>
      <p:sp>
        <p:nvSpPr>
          <p:cNvPr id="12" name="TextBox 11">
            <a:extLst>
              <a:ext uri="{FF2B5EF4-FFF2-40B4-BE49-F238E27FC236}">
                <a16:creationId xmlns:a16="http://schemas.microsoft.com/office/drawing/2014/main" id="{EC325861-AC50-4212-8754-7F62DEECE736}"/>
              </a:ext>
            </a:extLst>
          </p:cNvPr>
          <p:cNvSpPr txBox="1"/>
          <p:nvPr/>
        </p:nvSpPr>
        <p:spPr>
          <a:xfrm>
            <a:off x="6311327" y="414001"/>
            <a:ext cx="1716712" cy="400110"/>
          </a:xfrm>
          <a:prstGeom prst="rect">
            <a:avLst/>
          </a:prstGeom>
          <a:noFill/>
        </p:spPr>
        <p:txBody>
          <a:bodyPr wrap="square" rtlCol="0">
            <a:spAutoFit/>
          </a:bodyPr>
          <a:lstStyle/>
          <a:p>
            <a:r>
              <a:rPr lang="en-GB" sz="2000" dirty="0"/>
              <a:t>Measure:</a:t>
            </a:r>
          </a:p>
        </p:txBody>
      </p:sp>
      <p:sp>
        <p:nvSpPr>
          <p:cNvPr id="15" name="TextBox 14">
            <a:extLst>
              <a:ext uri="{FF2B5EF4-FFF2-40B4-BE49-F238E27FC236}">
                <a16:creationId xmlns:a16="http://schemas.microsoft.com/office/drawing/2014/main" id="{95A1BE3A-D288-47C6-AED4-B8C3C485F00C}"/>
              </a:ext>
            </a:extLst>
          </p:cNvPr>
          <p:cNvSpPr txBox="1"/>
          <p:nvPr/>
        </p:nvSpPr>
        <p:spPr>
          <a:xfrm>
            <a:off x="4536580" y="5313452"/>
            <a:ext cx="3865161" cy="707886"/>
          </a:xfrm>
          <a:prstGeom prst="rect">
            <a:avLst/>
          </a:prstGeom>
          <a:noFill/>
        </p:spPr>
        <p:txBody>
          <a:bodyPr wrap="none" rtlCol="0">
            <a:spAutoFit/>
          </a:bodyPr>
          <a:lstStyle/>
          <a:p>
            <a:r>
              <a:rPr lang="en-GB" sz="1000" dirty="0"/>
              <a:t>I also implemented a way to check the time it takes to render a frame, </a:t>
            </a:r>
          </a:p>
          <a:p>
            <a:r>
              <a:rPr lang="en-GB" sz="1000" dirty="0"/>
              <a:t>however this only works in debug, where I have access to the console.</a:t>
            </a:r>
          </a:p>
          <a:p>
            <a:endParaRPr lang="en-GB" sz="1000" dirty="0"/>
          </a:p>
          <a:p>
            <a:r>
              <a:rPr lang="en-GB" sz="1000" dirty="0"/>
              <a:t>&lt;- This is the FPS I am getting when idle in debug.</a:t>
            </a:r>
          </a:p>
        </p:txBody>
      </p:sp>
      <p:pic>
        <p:nvPicPr>
          <p:cNvPr id="17" name="Picture 16">
            <a:extLst>
              <a:ext uri="{FF2B5EF4-FFF2-40B4-BE49-F238E27FC236}">
                <a16:creationId xmlns:a16="http://schemas.microsoft.com/office/drawing/2014/main" id="{900E0F45-EA13-495A-9128-F4B42FB822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035" y="4811900"/>
            <a:ext cx="3952545" cy="1824873"/>
          </a:xfrm>
          <a:prstGeom prst="rect">
            <a:avLst/>
          </a:prstGeom>
        </p:spPr>
      </p:pic>
    </p:spTree>
    <p:extLst>
      <p:ext uri="{BB962C8B-B14F-4D97-AF65-F5344CB8AC3E}">
        <p14:creationId xmlns:p14="http://schemas.microsoft.com/office/powerpoint/2010/main" val="2516030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6053BB3-D418-49DE-A8AE-C1CF5D6D3F8A}"/>
              </a:ext>
            </a:extLst>
          </p:cNvPr>
          <p:cNvSpPr txBox="1"/>
          <p:nvPr/>
        </p:nvSpPr>
        <p:spPr>
          <a:xfrm>
            <a:off x="270387" y="230075"/>
            <a:ext cx="1716712" cy="400110"/>
          </a:xfrm>
          <a:prstGeom prst="rect">
            <a:avLst/>
          </a:prstGeom>
          <a:noFill/>
        </p:spPr>
        <p:txBody>
          <a:bodyPr wrap="square" rtlCol="0">
            <a:spAutoFit/>
          </a:bodyPr>
          <a:lstStyle/>
          <a:p>
            <a:r>
              <a:rPr lang="en-GB" sz="2000" dirty="0"/>
              <a:t>Detect:</a:t>
            </a:r>
          </a:p>
        </p:txBody>
      </p:sp>
      <p:sp>
        <p:nvSpPr>
          <p:cNvPr id="6" name="TextBox 5">
            <a:extLst>
              <a:ext uri="{FF2B5EF4-FFF2-40B4-BE49-F238E27FC236}">
                <a16:creationId xmlns:a16="http://schemas.microsoft.com/office/drawing/2014/main" id="{B37B9910-D61F-463A-A696-A5AD621AAB54}"/>
              </a:ext>
            </a:extLst>
          </p:cNvPr>
          <p:cNvSpPr txBox="1"/>
          <p:nvPr/>
        </p:nvSpPr>
        <p:spPr>
          <a:xfrm>
            <a:off x="7840242" y="230075"/>
            <a:ext cx="1716712" cy="400110"/>
          </a:xfrm>
          <a:prstGeom prst="rect">
            <a:avLst/>
          </a:prstGeom>
          <a:noFill/>
        </p:spPr>
        <p:txBody>
          <a:bodyPr wrap="square" rtlCol="0">
            <a:spAutoFit/>
          </a:bodyPr>
          <a:lstStyle/>
          <a:p>
            <a:r>
              <a:rPr lang="en-GB" sz="2000" dirty="0"/>
              <a:t>Solve:</a:t>
            </a:r>
          </a:p>
        </p:txBody>
      </p:sp>
      <p:sp>
        <p:nvSpPr>
          <p:cNvPr id="9" name="TextBox 8">
            <a:extLst>
              <a:ext uri="{FF2B5EF4-FFF2-40B4-BE49-F238E27FC236}">
                <a16:creationId xmlns:a16="http://schemas.microsoft.com/office/drawing/2014/main" id="{0E963677-AACB-48AE-867C-5675480FC32E}"/>
              </a:ext>
            </a:extLst>
          </p:cNvPr>
          <p:cNvSpPr txBox="1"/>
          <p:nvPr/>
        </p:nvSpPr>
        <p:spPr>
          <a:xfrm>
            <a:off x="595835" y="861306"/>
            <a:ext cx="3825163" cy="553998"/>
          </a:xfrm>
          <a:prstGeom prst="rect">
            <a:avLst/>
          </a:prstGeom>
          <a:noFill/>
        </p:spPr>
        <p:txBody>
          <a:bodyPr wrap="square" rtlCol="0">
            <a:spAutoFit/>
          </a:bodyPr>
          <a:lstStyle/>
          <a:p>
            <a:r>
              <a:rPr lang="en-GB" sz="1000" dirty="0"/>
              <a:t>The way the textures get loaded into the game is I created a texture class that loads each texture as a separate image, and it does this for every tile generated. </a:t>
            </a:r>
          </a:p>
        </p:txBody>
      </p:sp>
      <p:pic>
        <p:nvPicPr>
          <p:cNvPr id="3" name="Picture 2">
            <a:extLst>
              <a:ext uri="{FF2B5EF4-FFF2-40B4-BE49-F238E27FC236}">
                <a16:creationId xmlns:a16="http://schemas.microsoft.com/office/drawing/2014/main" id="{502908EE-744B-4A88-B566-D8C72A51EB0D}"/>
              </a:ext>
            </a:extLst>
          </p:cNvPr>
          <p:cNvPicPr>
            <a:picLocks noChangeAspect="1"/>
          </p:cNvPicPr>
          <p:nvPr/>
        </p:nvPicPr>
        <p:blipFill rotWithShape="1">
          <a:blip r:embed="rId2">
            <a:extLst>
              <a:ext uri="{28A0092B-C50C-407E-A947-70E740481C1C}">
                <a14:useLocalDpi xmlns:a14="http://schemas.microsoft.com/office/drawing/2010/main" val="0"/>
              </a:ext>
            </a:extLst>
          </a:blip>
          <a:srcRect l="3905" t="4381" r="27666" b="14322"/>
          <a:stretch/>
        </p:blipFill>
        <p:spPr>
          <a:xfrm>
            <a:off x="270387" y="1535184"/>
            <a:ext cx="2487337" cy="5161891"/>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96C78399-D21D-435F-8EAC-E4B0D7018A4D}"/>
              </a:ext>
            </a:extLst>
          </p:cNvPr>
          <p:cNvSpPr txBox="1"/>
          <p:nvPr/>
        </p:nvSpPr>
        <p:spPr>
          <a:xfrm>
            <a:off x="2832899" y="1848411"/>
            <a:ext cx="2615751" cy="707886"/>
          </a:xfrm>
          <a:prstGeom prst="rect">
            <a:avLst/>
          </a:prstGeom>
          <a:noFill/>
        </p:spPr>
        <p:txBody>
          <a:bodyPr wrap="square" rtlCol="0">
            <a:spAutoFit/>
          </a:bodyPr>
          <a:lstStyle/>
          <a:p>
            <a:r>
              <a:rPr lang="en-GB" sz="1000" dirty="0"/>
              <a:t>So each texture loaded in meant that as you explored the world the memory usage will gradually increase and performance would decrease.</a:t>
            </a:r>
          </a:p>
        </p:txBody>
      </p:sp>
      <p:sp>
        <p:nvSpPr>
          <p:cNvPr id="13" name="TextBox 12">
            <a:extLst>
              <a:ext uri="{FF2B5EF4-FFF2-40B4-BE49-F238E27FC236}">
                <a16:creationId xmlns:a16="http://schemas.microsoft.com/office/drawing/2014/main" id="{D69CE289-B4D8-4C04-8991-9346F3EE1EA9}"/>
              </a:ext>
            </a:extLst>
          </p:cNvPr>
          <p:cNvSpPr txBox="1"/>
          <p:nvPr/>
        </p:nvSpPr>
        <p:spPr>
          <a:xfrm>
            <a:off x="6020716" y="855896"/>
            <a:ext cx="5136642" cy="707886"/>
          </a:xfrm>
          <a:prstGeom prst="rect">
            <a:avLst/>
          </a:prstGeom>
          <a:noFill/>
        </p:spPr>
        <p:txBody>
          <a:bodyPr wrap="square" rtlCol="0">
            <a:spAutoFit/>
          </a:bodyPr>
          <a:lstStyle/>
          <a:p>
            <a:r>
              <a:rPr lang="en-GB" sz="1000" dirty="0"/>
              <a:t>To Solve this issue, I created a struct that contained the location of the sprite, the atlas index number and the layer.</a:t>
            </a:r>
          </a:p>
          <a:p>
            <a:r>
              <a:rPr lang="en-GB" sz="1000" dirty="0"/>
              <a:t>I also created a vector of all the textures, so that I could batch render all the textures at the end of the frame.</a:t>
            </a:r>
          </a:p>
        </p:txBody>
      </p:sp>
      <p:pic>
        <p:nvPicPr>
          <p:cNvPr id="15" name="Picture 14">
            <a:extLst>
              <a:ext uri="{FF2B5EF4-FFF2-40B4-BE49-F238E27FC236}">
                <a16:creationId xmlns:a16="http://schemas.microsoft.com/office/drawing/2014/main" id="{C0DDF5E9-0AB8-40A0-B0DC-D00E9319FD22}"/>
              </a:ext>
            </a:extLst>
          </p:cNvPr>
          <p:cNvPicPr>
            <a:picLocks noChangeAspect="1"/>
          </p:cNvPicPr>
          <p:nvPr/>
        </p:nvPicPr>
        <p:blipFill rotWithShape="1">
          <a:blip r:embed="rId3">
            <a:extLst>
              <a:ext uri="{28A0092B-C50C-407E-A947-70E740481C1C}">
                <a14:useLocalDpi xmlns:a14="http://schemas.microsoft.com/office/drawing/2010/main" val="0"/>
              </a:ext>
            </a:extLst>
          </a:blip>
          <a:srcRect l="4887" t="39680" r="67488" b="43530"/>
          <a:stretch/>
        </p:blipFill>
        <p:spPr>
          <a:xfrm>
            <a:off x="8883201" y="2676398"/>
            <a:ext cx="2961340" cy="981030"/>
          </a:xfrm>
          <a:prstGeom prst="rect">
            <a:avLst/>
          </a:prstGeom>
          <a:ln>
            <a:noFill/>
          </a:ln>
          <a:effectLst>
            <a:outerShdw blurRad="292100" dist="139700" dir="2700000" algn="tl" rotWithShape="0">
              <a:srgbClr val="333333">
                <a:alpha val="65000"/>
              </a:srgbClr>
            </a:outerShdw>
          </a:effectLst>
        </p:spPr>
      </p:pic>
      <p:cxnSp>
        <p:nvCxnSpPr>
          <p:cNvPr id="17" name="Straight Connector 16">
            <a:extLst>
              <a:ext uri="{FF2B5EF4-FFF2-40B4-BE49-F238E27FC236}">
                <a16:creationId xmlns:a16="http://schemas.microsoft.com/office/drawing/2014/main" id="{2195AA99-1E61-47DF-9EFE-EF36A6414EC8}"/>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64E3E14-4249-497E-9A4A-6384A32DE41A}"/>
              </a:ext>
            </a:extLst>
          </p:cNvPr>
          <p:cNvSpPr txBox="1"/>
          <p:nvPr/>
        </p:nvSpPr>
        <p:spPr>
          <a:xfrm>
            <a:off x="2832899" y="3947761"/>
            <a:ext cx="2615751" cy="1477328"/>
          </a:xfrm>
          <a:prstGeom prst="rect">
            <a:avLst/>
          </a:prstGeom>
          <a:noFill/>
        </p:spPr>
        <p:txBody>
          <a:bodyPr wrap="square" rtlCol="0">
            <a:spAutoFit/>
          </a:bodyPr>
          <a:lstStyle/>
          <a:p>
            <a:r>
              <a:rPr lang="en-GB" sz="1000" dirty="0"/>
              <a:t>This method also meant I had to do a few hacks to get the trees rendering properly.</a:t>
            </a:r>
          </a:p>
          <a:p>
            <a:r>
              <a:rPr lang="en-GB" sz="1000" dirty="0"/>
              <a:t>The image to the left shows I had two vectors, one that contained the trees that were to be rendered above the player, and another that was to be rendered below.</a:t>
            </a:r>
          </a:p>
          <a:p>
            <a:endParaRPr lang="en-GB" sz="1000" dirty="0"/>
          </a:p>
          <a:p>
            <a:r>
              <a:rPr lang="en-GB" sz="1000" dirty="0"/>
              <a:t>This could be avoided by creating a batch renderer.</a:t>
            </a:r>
          </a:p>
        </p:txBody>
      </p:sp>
      <p:pic>
        <p:nvPicPr>
          <p:cNvPr id="14" name="Picture 13">
            <a:extLst>
              <a:ext uri="{FF2B5EF4-FFF2-40B4-BE49-F238E27FC236}">
                <a16:creationId xmlns:a16="http://schemas.microsoft.com/office/drawing/2014/main" id="{9071B4D6-B158-4159-A9B8-68D1E7B96D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46" y="1563782"/>
            <a:ext cx="2754952" cy="3206262"/>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E3E7B41A-3B99-4635-ABB7-71B5D966319D}"/>
              </a:ext>
            </a:extLst>
          </p:cNvPr>
          <p:cNvSpPr txBox="1"/>
          <p:nvPr/>
        </p:nvSpPr>
        <p:spPr>
          <a:xfrm>
            <a:off x="8816669" y="1879373"/>
            <a:ext cx="3199485" cy="707886"/>
          </a:xfrm>
          <a:prstGeom prst="rect">
            <a:avLst/>
          </a:prstGeom>
          <a:noFill/>
        </p:spPr>
        <p:txBody>
          <a:bodyPr wrap="square" rtlCol="0">
            <a:spAutoFit/>
          </a:bodyPr>
          <a:lstStyle/>
          <a:p>
            <a:r>
              <a:rPr lang="en-GB" sz="1000" dirty="0"/>
              <a:t>I also removed the rendering of the trees issue, by removing the two vectors of trees. Instead I used an </a:t>
            </a:r>
            <a:r>
              <a:rPr lang="en-GB" sz="1000" dirty="0" err="1"/>
              <a:t>enum</a:t>
            </a:r>
            <a:r>
              <a:rPr lang="en-GB" sz="1000" dirty="0"/>
              <a:t> to store the layer of each sprite, and that decides when the texture will be rendered.</a:t>
            </a:r>
          </a:p>
        </p:txBody>
      </p:sp>
    </p:spTree>
    <p:extLst>
      <p:ext uri="{BB962C8B-B14F-4D97-AF65-F5344CB8AC3E}">
        <p14:creationId xmlns:p14="http://schemas.microsoft.com/office/powerpoint/2010/main" val="870246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2F098BC-C7EA-444F-908F-7F4556505029}"/>
              </a:ext>
            </a:extLst>
          </p:cNvPr>
          <p:cNvSpPr txBox="1"/>
          <p:nvPr/>
        </p:nvSpPr>
        <p:spPr>
          <a:xfrm>
            <a:off x="780607" y="153912"/>
            <a:ext cx="1716712" cy="400110"/>
          </a:xfrm>
          <a:prstGeom prst="rect">
            <a:avLst/>
          </a:prstGeom>
          <a:noFill/>
        </p:spPr>
        <p:txBody>
          <a:bodyPr wrap="square" rtlCol="0">
            <a:spAutoFit/>
          </a:bodyPr>
          <a:lstStyle/>
          <a:p>
            <a:r>
              <a:rPr lang="en-GB" sz="2000" dirty="0"/>
              <a:t>Check:</a:t>
            </a:r>
          </a:p>
        </p:txBody>
      </p:sp>
      <p:sp>
        <p:nvSpPr>
          <p:cNvPr id="6" name="TextBox 5">
            <a:extLst>
              <a:ext uri="{FF2B5EF4-FFF2-40B4-BE49-F238E27FC236}">
                <a16:creationId xmlns:a16="http://schemas.microsoft.com/office/drawing/2014/main" id="{1EC74D93-AEB5-43E0-962B-2EFA5812B233}"/>
              </a:ext>
            </a:extLst>
          </p:cNvPr>
          <p:cNvSpPr txBox="1"/>
          <p:nvPr/>
        </p:nvSpPr>
        <p:spPr>
          <a:xfrm>
            <a:off x="344939" y="950901"/>
            <a:ext cx="5136642" cy="707886"/>
          </a:xfrm>
          <a:prstGeom prst="rect">
            <a:avLst/>
          </a:prstGeom>
          <a:noFill/>
        </p:spPr>
        <p:txBody>
          <a:bodyPr wrap="square" rtlCol="0">
            <a:spAutoFit/>
          </a:bodyPr>
          <a:lstStyle/>
          <a:p>
            <a:r>
              <a:rPr lang="en-GB" sz="1000" dirty="0"/>
              <a:t>This means that now the game doesn’t create a new texture for each cell as the player explores the level, which results in a much lower memory footprint.</a:t>
            </a:r>
          </a:p>
          <a:p>
            <a:endParaRPr lang="en-GB" sz="1000" dirty="0"/>
          </a:p>
          <a:p>
            <a:r>
              <a:rPr lang="en-GB" sz="1000" dirty="0"/>
              <a:t>                       NEW			               OLD</a:t>
            </a:r>
          </a:p>
        </p:txBody>
      </p:sp>
      <p:pic>
        <p:nvPicPr>
          <p:cNvPr id="7" name="Picture 6">
            <a:extLst>
              <a:ext uri="{FF2B5EF4-FFF2-40B4-BE49-F238E27FC236}">
                <a16:creationId xmlns:a16="http://schemas.microsoft.com/office/drawing/2014/main" id="{DC5DC135-04F0-410D-BE6E-04D123227540}"/>
              </a:ext>
            </a:extLst>
          </p:cNvPr>
          <p:cNvPicPr>
            <a:picLocks noChangeAspect="1"/>
          </p:cNvPicPr>
          <p:nvPr/>
        </p:nvPicPr>
        <p:blipFill rotWithShape="1">
          <a:blip r:embed="rId2">
            <a:extLst>
              <a:ext uri="{28A0092B-C50C-407E-A947-70E740481C1C}">
                <a14:useLocalDpi xmlns:a14="http://schemas.microsoft.com/office/drawing/2010/main" val="0"/>
              </a:ext>
            </a:extLst>
          </a:blip>
          <a:srcRect l="89999" t="7480" r="770" b="67310"/>
          <a:stretch/>
        </p:blipFill>
        <p:spPr>
          <a:xfrm>
            <a:off x="3745648" y="1702815"/>
            <a:ext cx="1667474" cy="1863997"/>
          </a:xfrm>
          <a:prstGeom prst="rect">
            <a:avLst/>
          </a:prstGeom>
        </p:spPr>
      </p:pic>
      <p:pic>
        <p:nvPicPr>
          <p:cNvPr id="8" name="Picture 7">
            <a:extLst>
              <a:ext uri="{FF2B5EF4-FFF2-40B4-BE49-F238E27FC236}">
                <a16:creationId xmlns:a16="http://schemas.microsoft.com/office/drawing/2014/main" id="{6744F042-B1B1-4A53-95CE-1F86FC17E1CB}"/>
              </a:ext>
            </a:extLst>
          </p:cNvPr>
          <p:cNvPicPr>
            <a:picLocks noChangeAspect="1"/>
          </p:cNvPicPr>
          <p:nvPr/>
        </p:nvPicPr>
        <p:blipFill rotWithShape="1">
          <a:blip r:embed="rId3">
            <a:extLst>
              <a:ext uri="{28A0092B-C50C-407E-A947-70E740481C1C}">
                <a14:useLocalDpi xmlns:a14="http://schemas.microsoft.com/office/drawing/2010/main" val="0"/>
              </a:ext>
            </a:extLst>
          </a:blip>
          <a:srcRect l="89952" t="8184" r="962" b="67488"/>
          <a:stretch/>
        </p:blipFill>
        <p:spPr>
          <a:xfrm>
            <a:off x="416172" y="1702815"/>
            <a:ext cx="1770175" cy="1939875"/>
          </a:xfrm>
          <a:prstGeom prst="rect">
            <a:avLst/>
          </a:prstGeom>
        </p:spPr>
      </p:pic>
      <p:pic>
        <p:nvPicPr>
          <p:cNvPr id="10" name="Picture 9">
            <a:extLst>
              <a:ext uri="{FF2B5EF4-FFF2-40B4-BE49-F238E27FC236}">
                <a16:creationId xmlns:a16="http://schemas.microsoft.com/office/drawing/2014/main" id="{7272A163-3BD5-4EE1-9E71-32307A48F860}"/>
              </a:ext>
            </a:extLst>
          </p:cNvPr>
          <p:cNvPicPr>
            <a:picLocks noChangeAspect="1"/>
          </p:cNvPicPr>
          <p:nvPr/>
        </p:nvPicPr>
        <p:blipFill rotWithShape="1">
          <a:blip r:embed="rId4">
            <a:extLst>
              <a:ext uri="{28A0092B-C50C-407E-A947-70E740481C1C}">
                <a14:useLocalDpi xmlns:a14="http://schemas.microsoft.com/office/drawing/2010/main" val="0"/>
              </a:ext>
            </a:extLst>
          </a:blip>
          <a:srcRect l="13268" t="5983" r="22103" b="64701"/>
          <a:stretch/>
        </p:blipFill>
        <p:spPr>
          <a:xfrm>
            <a:off x="344939" y="4226193"/>
            <a:ext cx="5445370" cy="2010507"/>
          </a:xfrm>
          <a:prstGeom prst="rect">
            <a:avLst/>
          </a:prstGeom>
        </p:spPr>
      </p:pic>
      <p:sp>
        <p:nvSpPr>
          <p:cNvPr id="11" name="TextBox 10">
            <a:extLst>
              <a:ext uri="{FF2B5EF4-FFF2-40B4-BE49-F238E27FC236}">
                <a16:creationId xmlns:a16="http://schemas.microsoft.com/office/drawing/2014/main" id="{FF957AE1-E446-4BCC-B1B7-5D58C404083D}"/>
              </a:ext>
            </a:extLst>
          </p:cNvPr>
          <p:cNvSpPr txBox="1"/>
          <p:nvPr/>
        </p:nvSpPr>
        <p:spPr>
          <a:xfrm>
            <a:off x="344939" y="3686718"/>
            <a:ext cx="5136642" cy="553998"/>
          </a:xfrm>
          <a:prstGeom prst="rect">
            <a:avLst/>
          </a:prstGeom>
          <a:noFill/>
        </p:spPr>
        <p:txBody>
          <a:bodyPr wrap="square" rtlCol="0">
            <a:spAutoFit/>
          </a:bodyPr>
          <a:lstStyle/>
          <a:p>
            <a:r>
              <a:rPr lang="en-GB" sz="1000" dirty="0"/>
              <a:t>When comparing the profiler to a previous run, the overall application has a negative delta, which I believe means it ran faster. However this is not a great overall improvement, compared to what I was expecting.</a:t>
            </a:r>
          </a:p>
        </p:txBody>
      </p:sp>
    </p:spTree>
    <p:extLst>
      <p:ext uri="{BB962C8B-B14F-4D97-AF65-F5344CB8AC3E}">
        <p14:creationId xmlns:p14="http://schemas.microsoft.com/office/powerpoint/2010/main" val="3712968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6788AA-5E61-42FF-9466-F88F6225F585}"/>
              </a:ext>
            </a:extLst>
          </p:cNvPr>
          <p:cNvSpPr txBox="1"/>
          <p:nvPr/>
        </p:nvSpPr>
        <p:spPr>
          <a:xfrm>
            <a:off x="584036" y="436552"/>
            <a:ext cx="1716712" cy="400110"/>
          </a:xfrm>
          <a:prstGeom prst="rect">
            <a:avLst/>
          </a:prstGeom>
          <a:noFill/>
        </p:spPr>
        <p:txBody>
          <a:bodyPr wrap="square" rtlCol="0">
            <a:spAutoFit/>
          </a:bodyPr>
          <a:lstStyle/>
          <a:p>
            <a:r>
              <a:rPr lang="en-GB" sz="2000" dirty="0"/>
              <a:t>Benchmark:</a:t>
            </a:r>
          </a:p>
        </p:txBody>
      </p:sp>
      <p:sp>
        <p:nvSpPr>
          <p:cNvPr id="5" name="TextBox 4">
            <a:extLst>
              <a:ext uri="{FF2B5EF4-FFF2-40B4-BE49-F238E27FC236}">
                <a16:creationId xmlns:a16="http://schemas.microsoft.com/office/drawing/2014/main" id="{26A02C46-A364-41FB-8F9B-8985128D9E3C}"/>
              </a:ext>
            </a:extLst>
          </p:cNvPr>
          <p:cNvSpPr txBox="1"/>
          <p:nvPr/>
        </p:nvSpPr>
        <p:spPr>
          <a:xfrm>
            <a:off x="6311327" y="414001"/>
            <a:ext cx="1716712" cy="400110"/>
          </a:xfrm>
          <a:prstGeom prst="rect">
            <a:avLst/>
          </a:prstGeom>
          <a:noFill/>
        </p:spPr>
        <p:txBody>
          <a:bodyPr wrap="square" rtlCol="0">
            <a:spAutoFit/>
          </a:bodyPr>
          <a:lstStyle/>
          <a:p>
            <a:r>
              <a:rPr lang="en-GB" sz="2000" dirty="0"/>
              <a:t>Measure:</a:t>
            </a:r>
          </a:p>
        </p:txBody>
      </p:sp>
      <p:sp>
        <p:nvSpPr>
          <p:cNvPr id="6" name="TextBox 5">
            <a:extLst>
              <a:ext uri="{FF2B5EF4-FFF2-40B4-BE49-F238E27FC236}">
                <a16:creationId xmlns:a16="http://schemas.microsoft.com/office/drawing/2014/main" id="{4AAC7291-E62F-4982-9B51-D5EC3DB4B686}"/>
              </a:ext>
            </a:extLst>
          </p:cNvPr>
          <p:cNvSpPr txBox="1"/>
          <p:nvPr/>
        </p:nvSpPr>
        <p:spPr>
          <a:xfrm>
            <a:off x="5821383" y="836662"/>
            <a:ext cx="5433307" cy="553998"/>
          </a:xfrm>
          <a:prstGeom prst="rect">
            <a:avLst/>
          </a:prstGeom>
          <a:noFill/>
        </p:spPr>
        <p:txBody>
          <a:bodyPr wrap="square" rtlCol="0">
            <a:spAutoFit/>
          </a:bodyPr>
          <a:lstStyle/>
          <a:p>
            <a:r>
              <a:rPr lang="en-GB" sz="1000" dirty="0" err="1"/>
              <a:t>RenderObjects</a:t>
            </a:r>
            <a:r>
              <a:rPr lang="en-GB" sz="1000" dirty="0"/>
              <a:t> is still using roughly 35% of the processes CPU usage, even though the total CPU usage of the game is very low still, it’ll be worth going into depth to try and optimise </a:t>
            </a:r>
            <a:r>
              <a:rPr lang="en-GB" sz="1000" dirty="0" err="1"/>
              <a:t>RenderObjects</a:t>
            </a:r>
            <a:r>
              <a:rPr lang="en-GB" sz="1000" dirty="0"/>
              <a:t> further, as this is the main cause of the slow performance at the moment.</a:t>
            </a:r>
          </a:p>
        </p:txBody>
      </p:sp>
      <p:sp>
        <p:nvSpPr>
          <p:cNvPr id="7" name="TextBox 6">
            <a:extLst>
              <a:ext uri="{FF2B5EF4-FFF2-40B4-BE49-F238E27FC236}">
                <a16:creationId xmlns:a16="http://schemas.microsoft.com/office/drawing/2014/main" id="{A646A902-A43B-438E-AC13-0CDB15DC0BE0}"/>
              </a:ext>
            </a:extLst>
          </p:cNvPr>
          <p:cNvSpPr txBox="1"/>
          <p:nvPr/>
        </p:nvSpPr>
        <p:spPr>
          <a:xfrm>
            <a:off x="584036" y="924959"/>
            <a:ext cx="4843372" cy="400110"/>
          </a:xfrm>
          <a:prstGeom prst="rect">
            <a:avLst/>
          </a:prstGeom>
          <a:noFill/>
        </p:spPr>
        <p:txBody>
          <a:bodyPr wrap="square" rtlCol="0">
            <a:spAutoFit/>
          </a:bodyPr>
          <a:lstStyle/>
          <a:p>
            <a:r>
              <a:rPr lang="en-GB" sz="1000" dirty="0"/>
              <a:t>When I ran the test again I still found that render objects is sill using a considerable amount of CPU utilisation.</a:t>
            </a:r>
          </a:p>
        </p:txBody>
      </p:sp>
      <p:pic>
        <p:nvPicPr>
          <p:cNvPr id="9" name="Picture 8">
            <a:extLst>
              <a:ext uri="{FF2B5EF4-FFF2-40B4-BE49-F238E27FC236}">
                <a16:creationId xmlns:a16="http://schemas.microsoft.com/office/drawing/2014/main" id="{4F3BB4B1-DBA1-4879-8605-F8110818B1F3}"/>
              </a:ext>
            </a:extLst>
          </p:cNvPr>
          <p:cNvPicPr>
            <a:picLocks noChangeAspect="1"/>
          </p:cNvPicPr>
          <p:nvPr/>
        </p:nvPicPr>
        <p:blipFill rotWithShape="1">
          <a:blip r:embed="rId2">
            <a:extLst>
              <a:ext uri="{28A0092B-C50C-407E-A947-70E740481C1C}">
                <a14:useLocalDpi xmlns:a14="http://schemas.microsoft.com/office/drawing/2010/main" val="0"/>
              </a:ext>
            </a:extLst>
          </a:blip>
          <a:srcRect l="13480" t="5709" r="22033" b="56923"/>
          <a:stretch/>
        </p:blipFill>
        <p:spPr>
          <a:xfrm>
            <a:off x="492708" y="1598927"/>
            <a:ext cx="4588272" cy="2164181"/>
          </a:xfrm>
          <a:prstGeom prst="rect">
            <a:avLst/>
          </a:prstGeom>
        </p:spPr>
      </p:pic>
      <p:pic>
        <p:nvPicPr>
          <p:cNvPr id="11" name="Picture 10">
            <a:extLst>
              <a:ext uri="{FF2B5EF4-FFF2-40B4-BE49-F238E27FC236}">
                <a16:creationId xmlns:a16="http://schemas.microsoft.com/office/drawing/2014/main" id="{BD2DA7D1-E76E-4D89-8B93-DB47BF6F75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0413" y="1390660"/>
            <a:ext cx="1641791" cy="3946613"/>
          </a:xfrm>
          <a:prstGeom prst="rect">
            <a:avLst/>
          </a:prstGeom>
        </p:spPr>
      </p:pic>
      <p:pic>
        <p:nvPicPr>
          <p:cNvPr id="13" name="Picture 12">
            <a:extLst>
              <a:ext uri="{FF2B5EF4-FFF2-40B4-BE49-F238E27FC236}">
                <a16:creationId xmlns:a16="http://schemas.microsoft.com/office/drawing/2014/main" id="{B8270C25-B2FD-44EE-AC77-65C44D3328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4274" y="1598927"/>
            <a:ext cx="4306592" cy="1988335"/>
          </a:xfrm>
          <a:prstGeom prst="rect">
            <a:avLst/>
          </a:prstGeom>
        </p:spPr>
      </p:pic>
      <p:sp>
        <p:nvSpPr>
          <p:cNvPr id="14" name="TextBox 13">
            <a:extLst>
              <a:ext uri="{FF2B5EF4-FFF2-40B4-BE49-F238E27FC236}">
                <a16:creationId xmlns:a16="http://schemas.microsoft.com/office/drawing/2014/main" id="{A3F37B26-499D-4387-A441-5895FFC3F408}"/>
              </a:ext>
            </a:extLst>
          </p:cNvPr>
          <p:cNvSpPr txBox="1"/>
          <p:nvPr/>
        </p:nvSpPr>
        <p:spPr>
          <a:xfrm>
            <a:off x="5821383" y="3795529"/>
            <a:ext cx="4195986" cy="246221"/>
          </a:xfrm>
          <a:prstGeom prst="rect">
            <a:avLst/>
          </a:prstGeom>
          <a:noFill/>
        </p:spPr>
        <p:txBody>
          <a:bodyPr wrap="square" rtlCol="0">
            <a:spAutoFit/>
          </a:bodyPr>
          <a:lstStyle/>
          <a:p>
            <a:r>
              <a:rPr lang="en-GB" sz="1000" dirty="0"/>
              <a:t>The frame rate in debug is still not optimal, only getting about 20 FPS. </a:t>
            </a:r>
          </a:p>
        </p:txBody>
      </p:sp>
      <p:cxnSp>
        <p:nvCxnSpPr>
          <p:cNvPr id="15" name="Straight Connector 14">
            <a:extLst>
              <a:ext uri="{FF2B5EF4-FFF2-40B4-BE49-F238E27FC236}">
                <a16:creationId xmlns:a16="http://schemas.microsoft.com/office/drawing/2014/main" id="{F4DDFD08-78FF-49D9-BC0B-8995E634381B}"/>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509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23420B-835F-4EB7-AC31-8B3A41D93C87}"/>
              </a:ext>
            </a:extLst>
          </p:cNvPr>
          <p:cNvSpPr txBox="1"/>
          <p:nvPr/>
        </p:nvSpPr>
        <p:spPr>
          <a:xfrm>
            <a:off x="270387" y="230075"/>
            <a:ext cx="1716712" cy="400110"/>
          </a:xfrm>
          <a:prstGeom prst="rect">
            <a:avLst/>
          </a:prstGeom>
          <a:noFill/>
        </p:spPr>
        <p:txBody>
          <a:bodyPr wrap="square" rtlCol="0">
            <a:spAutoFit/>
          </a:bodyPr>
          <a:lstStyle/>
          <a:p>
            <a:r>
              <a:rPr lang="en-GB" sz="2000" dirty="0"/>
              <a:t>Detect:</a:t>
            </a:r>
          </a:p>
        </p:txBody>
      </p:sp>
      <p:sp>
        <p:nvSpPr>
          <p:cNvPr id="5" name="TextBox 4">
            <a:extLst>
              <a:ext uri="{FF2B5EF4-FFF2-40B4-BE49-F238E27FC236}">
                <a16:creationId xmlns:a16="http://schemas.microsoft.com/office/drawing/2014/main" id="{BCB62EB6-F928-4979-A362-3143A94CF575}"/>
              </a:ext>
            </a:extLst>
          </p:cNvPr>
          <p:cNvSpPr txBox="1"/>
          <p:nvPr/>
        </p:nvSpPr>
        <p:spPr>
          <a:xfrm>
            <a:off x="7840242" y="230075"/>
            <a:ext cx="1716712" cy="400110"/>
          </a:xfrm>
          <a:prstGeom prst="rect">
            <a:avLst/>
          </a:prstGeom>
          <a:noFill/>
        </p:spPr>
        <p:txBody>
          <a:bodyPr wrap="square" rtlCol="0">
            <a:spAutoFit/>
          </a:bodyPr>
          <a:lstStyle/>
          <a:p>
            <a:r>
              <a:rPr lang="en-GB" sz="2000" dirty="0"/>
              <a:t>Solve:</a:t>
            </a:r>
          </a:p>
        </p:txBody>
      </p:sp>
      <p:sp>
        <p:nvSpPr>
          <p:cNvPr id="6" name="TextBox 5">
            <a:extLst>
              <a:ext uri="{FF2B5EF4-FFF2-40B4-BE49-F238E27FC236}">
                <a16:creationId xmlns:a16="http://schemas.microsoft.com/office/drawing/2014/main" id="{53266E8E-0391-4B89-A306-17331AEF47F1}"/>
              </a:ext>
            </a:extLst>
          </p:cNvPr>
          <p:cNvSpPr txBox="1"/>
          <p:nvPr/>
        </p:nvSpPr>
        <p:spPr>
          <a:xfrm>
            <a:off x="193263" y="831998"/>
            <a:ext cx="3440892" cy="707886"/>
          </a:xfrm>
          <a:prstGeom prst="rect">
            <a:avLst/>
          </a:prstGeom>
          <a:noFill/>
        </p:spPr>
        <p:txBody>
          <a:bodyPr wrap="square" rtlCol="0">
            <a:spAutoFit/>
          </a:bodyPr>
          <a:lstStyle/>
          <a:p>
            <a:r>
              <a:rPr lang="en-GB" sz="1000" dirty="0"/>
              <a:t>The main cause of the lag is this small bit of code below, which renders the chunks that are around the camera position. I remember writing this code very late at night so I will go over it and see if there is any areas that can be optimised.</a:t>
            </a:r>
          </a:p>
        </p:txBody>
      </p:sp>
      <p:sp>
        <p:nvSpPr>
          <p:cNvPr id="7" name="TextBox 6">
            <a:extLst>
              <a:ext uri="{FF2B5EF4-FFF2-40B4-BE49-F238E27FC236}">
                <a16:creationId xmlns:a16="http://schemas.microsoft.com/office/drawing/2014/main" id="{98AA5085-7AA5-4C35-A823-6B07A7D3FCC9}"/>
              </a:ext>
            </a:extLst>
          </p:cNvPr>
          <p:cNvSpPr txBox="1"/>
          <p:nvPr/>
        </p:nvSpPr>
        <p:spPr>
          <a:xfrm>
            <a:off x="193262" y="2901461"/>
            <a:ext cx="4781239" cy="400110"/>
          </a:xfrm>
          <a:prstGeom prst="rect">
            <a:avLst/>
          </a:prstGeom>
          <a:noFill/>
        </p:spPr>
        <p:txBody>
          <a:bodyPr wrap="square" rtlCol="0">
            <a:spAutoFit/>
          </a:bodyPr>
          <a:lstStyle/>
          <a:p>
            <a:r>
              <a:rPr lang="en-GB" sz="1000" dirty="0"/>
              <a:t>After playing round with the chunk rendering code, I found that it was actually rendering a lot more cells off screen, that I will be able to cull.</a:t>
            </a:r>
          </a:p>
        </p:txBody>
      </p:sp>
      <p:pic>
        <p:nvPicPr>
          <p:cNvPr id="9" name="Picture 8">
            <a:extLst>
              <a:ext uri="{FF2B5EF4-FFF2-40B4-BE49-F238E27FC236}">
                <a16:creationId xmlns:a16="http://schemas.microsoft.com/office/drawing/2014/main" id="{572EEAB9-1812-4D7B-9561-15E0CD01A9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62" y="1483749"/>
            <a:ext cx="5404425" cy="1300482"/>
          </a:xfrm>
          <a:prstGeom prst="rect">
            <a:avLst/>
          </a:prstGeom>
        </p:spPr>
      </p:pic>
      <p:cxnSp>
        <p:nvCxnSpPr>
          <p:cNvPr id="10" name="Straight Connector 9">
            <a:extLst>
              <a:ext uri="{FF2B5EF4-FFF2-40B4-BE49-F238E27FC236}">
                <a16:creationId xmlns:a16="http://schemas.microsoft.com/office/drawing/2014/main" id="{72F5FC46-5D72-4F77-A23D-B677F99693A2}"/>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6351F89-D68B-4188-9863-DFE09DD3F3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676" y="3418801"/>
            <a:ext cx="4058302" cy="1888353"/>
          </a:xfrm>
          <a:prstGeom prst="rect">
            <a:avLst/>
          </a:prstGeom>
        </p:spPr>
      </p:pic>
      <p:sp>
        <p:nvSpPr>
          <p:cNvPr id="13" name="TextBox 12">
            <a:extLst>
              <a:ext uri="{FF2B5EF4-FFF2-40B4-BE49-F238E27FC236}">
                <a16:creationId xmlns:a16="http://schemas.microsoft.com/office/drawing/2014/main" id="{DC4FCCCE-3F18-47B2-8570-F35A225676B4}"/>
              </a:ext>
            </a:extLst>
          </p:cNvPr>
          <p:cNvSpPr txBox="1"/>
          <p:nvPr/>
        </p:nvSpPr>
        <p:spPr>
          <a:xfrm>
            <a:off x="186822" y="5419643"/>
            <a:ext cx="4781239" cy="400110"/>
          </a:xfrm>
          <a:prstGeom prst="rect">
            <a:avLst/>
          </a:prstGeom>
          <a:noFill/>
        </p:spPr>
        <p:txBody>
          <a:bodyPr wrap="square" rtlCol="0">
            <a:spAutoFit/>
          </a:bodyPr>
          <a:lstStyle/>
          <a:p>
            <a:r>
              <a:rPr lang="en-GB" sz="1000" dirty="0"/>
              <a:t>All I did was removed 1 from the x and y chunks that were being rendered, and this instantly gave an extra 10+ frames per second.</a:t>
            </a:r>
          </a:p>
        </p:txBody>
      </p:sp>
      <p:sp>
        <p:nvSpPr>
          <p:cNvPr id="14" name="TextBox 13">
            <a:extLst>
              <a:ext uri="{FF2B5EF4-FFF2-40B4-BE49-F238E27FC236}">
                <a16:creationId xmlns:a16="http://schemas.microsoft.com/office/drawing/2014/main" id="{3B2A97F5-9F67-4D28-8745-AB0C77811D46}"/>
              </a:ext>
            </a:extLst>
          </p:cNvPr>
          <p:cNvSpPr txBox="1"/>
          <p:nvPr/>
        </p:nvSpPr>
        <p:spPr>
          <a:xfrm>
            <a:off x="5873093" y="775863"/>
            <a:ext cx="5744469" cy="707886"/>
          </a:xfrm>
          <a:prstGeom prst="rect">
            <a:avLst/>
          </a:prstGeom>
          <a:noFill/>
        </p:spPr>
        <p:txBody>
          <a:bodyPr wrap="square" rtlCol="0">
            <a:spAutoFit/>
          </a:bodyPr>
          <a:lstStyle/>
          <a:p>
            <a:r>
              <a:rPr lang="en-GB" sz="1000" dirty="0"/>
              <a:t>The next thing I did was try to cull as much as possible from outside the players view, to do this I decreased the chunk size, this was extremely surprising.</a:t>
            </a:r>
          </a:p>
          <a:p>
            <a:r>
              <a:rPr lang="en-GB" sz="1000" dirty="0"/>
              <a:t>Previously the chunk size has always been 16, which is 16x16 cells in a chunk. Just to see I reduced the chunk size by half, this gave a huge boost to frame rate.</a:t>
            </a:r>
          </a:p>
        </p:txBody>
      </p:sp>
      <p:pic>
        <p:nvPicPr>
          <p:cNvPr id="16" name="Picture 15">
            <a:extLst>
              <a:ext uri="{FF2B5EF4-FFF2-40B4-BE49-F238E27FC236}">
                <a16:creationId xmlns:a16="http://schemas.microsoft.com/office/drawing/2014/main" id="{66BC3711-D744-4D8A-92B6-4AF566DA58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2926" y="1567032"/>
            <a:ext cx="4943412" cy="2282352"/>
          </a:xfrm>
          <a:prstGeom prst="rect">
            <a:avLst/>
          </a:prstGeom>
        </p:spPr>
      </p:pic>
      <p:sp>
        <p:nvSpPr>
          <p:cNvPr id="17" name="TextBox 16">
            <a:extLst>
              <a:ext uri="{FF2B5EF4-FFF2-40B4-BE49-F238E27FC236}">
                <a16:creationId xmlns:a16="http://schemas.microsoft.com/office/drawing/2014/main" id="{864EA274-9D23-4FB4-9AFD-EA2F3D4571F1}"/>
              </a:ext>
            </a:extLst>
          </p:cNvPr>
          <p:cNvSpPr txBox="1"/>
          <p:nvPr/>
        </p:nvSpPr>
        <p:spPr>
          <a:xfrm>
            <a:off x="5826363" y="4009034"/>
            <a:ext cx="5744469" cy="553998"/>
          </a:xfrm>
          <a:prstGeom prst="rect">
            <a:avLst/>
          </a:prstGeom>
          <a:noFill/>
        </p:spPr>
        <p:txBody>
          <a:bodyPr wrap="square" rtlCol="0">
            <a:spAutoFit/>
          </a:bodyPr>
          <a:lstStyle/>
          <a:p>
            <a:r>
              <a:rPr lang="en-GB" sz="1000" dirty="0"/>
              <a:t>By simply changing the chunk size from 16 to 8 gave an almost 2x change in frame rate!</a:t>
            </a:r>
          </a:p>
          <a:p>
            <a:r>
              <a:rPr lang="en-GB" sz="1000" dirty="0"/>
              <a:t>I tried changing the chunk size by half again, but this actually decreased performance slightly, so the sweet spot seems to be around 8x8 cells per chunk.</a:t>
            </a:r>
          </a:p>
        </p:txBody>
      </p:sp>
      <p:pic>
        <p:nvPicPr>
          <p:cNvPr id="19" name="Picture 18">
            <a:extLst>
              <a:ext uri="{FF2B5EF4-FFF2-40B4-BE49-F238E27FC236}">
                <a16:creationId xmlns:a16="http://schemas.microsoft.com/office/drawing/2014/main" id="{68639289-82D9-4605-9EA7-9D4688F459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0398" y="4574645"/>
            <a:ext cx="4791140" cy="2212049"/>
          </a:xfrm>
          <a:prstGeom prst="rect">
            <a:avLst/>
          </a:prstGeom>
        </p:spPr>
      </p:pic>
    </p:spTree>
    <p:extLst>
      <p:ext uri="{BB962C8B-B14F-4D97-AF65-F5344CB8AC3E}">
        <p14:creationId xmlns:p14="http://schemas.microsoft.com/office/powerpoint/2010/main" val="3052582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B11335-89E7-415C-9931-1D647718F8F9}"/>
              </a:ext>
            </a:extLst>
          </p:cNvPr>
          <p:cNvSpPr txBox="1"/>
          <p:nvPr/>
        </p:nvSpPr>
        <p:spPr>
          <a:xfrm>
            <a:off x="780607" y="153912"/>
            <a:ext cx="1716712" cy="400110"/>
          </a:xfrm>
          <a:prstGeom prst="rect">
            <a:avLst/>
          </a:prstGeom>
          <a:noFill/>
        </p:spPr>
        <p:txBody>
          <a:bodyPr wrap="square" rtlCol="0">
            <a:spAutoFit/>
          </a:bodyPr>
          <a:lstStyle/>
          <a:p>
            <a:r>
              <a:rPr lang="en-GB" sz="2000" dirty="0"/>
              <a:t>Check:</a:t>
            </a:r>
          </a:p>
        </p:txBody>
      </p:sp>
      <p:sp>
        <p:nvSpPr>
          <p:cNvPr id="10" name="TextBox 9">
            <a:extLst>
              <a:ext uri="{FF2B5EF4-FFF2-40B4-BE49-F238E27FC236}">
                <a16:creationId xmlns:a16="http://schemas.microsoft.com/office/drawing/2014/main" id="{B841FDB5-24F4-4C25-81F7-736429361521}"/>
              </a:ext>
            </a:extLst>
          </p:cNvPr>
          <p:cNvSpPr txBox="1"/>
          <p:nvPr/>
        </p:nvSpPr>
        <p:spPr>
          <a:xfrm>
            <a:off x="344939" y="950901"/>
            <a:ext cx="5136642" cy="400110"/>
          </a:xfrm>
          <a:prstGeom prst="rect">
            <a:avLst/>
          </a:prstGeom>
          <a:noFill/>
        </p:spPr>
        <p:txBody>
          <a:bodyPr wrap="square" rtlCol="0">
            <a:spAutoFit/>
          </a:bodyPr>
          <a:lstStyle/>
          <a:p>
            <a:r>
              <a:rPr lang="en-GB" sz="1000" dirty="0"/>
              <a:t>Changing the chunk size seems to have made such a difference to performance that, the </a:t>
            </a:r>
            <a:r>
              <a:rPr lang="en-GB" sz="1000" dirty="0" err="1"/>
              <a:t>RenderObjects</a:t>
            </a:r>
            <a:r>
              <a:rPr lang="en-GB" sz="1000" dirty="0"/>
              <a:t> function is no longer the top called function,  and was only called 141 times.</a:t>
            </a:r>
          </a:p>
        </p:txBody>
      </p:sp>
      <p:pic>
        <p:nvPicPr>
          <p:cNvPr id="12" name="Picture 11">
            <a:extLst>
              <a:ext uri="{FF2B5EF4-FFF2-40B4-BE49-F238E27FC236}">
                <a16:creationId xmlns:a16="http://schemas.microsoft.com/office/drawing/2014/main" id="{B0220D4B-2487-440D-BA3B-0C5C25818409}"/>
              </a:ext>
            </a:extLst>
          </p:cNvPr>
          <p:cNvPicPr>
            <a:picLocks noChangeAspect="1"/>
          </p:cNvPicPr>
          <p:nvPr/>
        </p:nvPicPr>
        <p:blipFill rotWithShape="1">
          <a:blip r:embed="rId2">
            <a:extLst>
              <a:ext uri="{28A0092B-C50C-407E-A947-70E740481C1C}">
                <a14:useLocalDpi xmlns:a14="http://schemas.microsoft.com/office/drawing/2010/main" val="0"/>
              </a:ext>
            </a:extLst>
          </a:blip>
          <a:srcRect l="13721" t="5969" r="22300" b="56698"/>
          <a:stretch/>
        </p:blipFill>
        <p:spPr>
          <a:xfrm>
            <a:off x="344939" y="1511924"/>
            <a:ext cx="5507706" cy="2615939"/>
          </a:xfrm>
          <a:prstGeom prst="rect">
            <a:avLst/>
          </a:prstGeom>
        </p:spPr>
      </p:pic>
      <p:sp>
        <p:nvSpPr>
          <p:cNvPr id="13" name="TextBox 12">
            <a:extLst>
              <a:ext uri="{FF2B5EF4-FFF2-40B4-BE49-F238E27FC236}">
                <a16:creationId xmlns:a16="http://schemas.microsoft.com/office/drawing/2014/main" id="{CB7F8794-F4D5-42D9-8B4C-CDE4B1C7248C}"/>
              </a:ext>
            </a:extLst>
          </p:cNvPr>
          <p:cNvSpPr txBox="1"/>
          <p:nvPr/>
        </p:nvSpPr>
        <p:spPr>
          <a:xfrm>
            <a:off x="344939" y="4346369"/>
            <a:ext cx="5136642" cy="400110"/>
          </a:xfrm>
          <a:prstGeom prst="rect">
            <a:avLst/>
          </a:prstGeom>
          <a:noFill/>
        </p:spPr>
        <p:txBody>
          <a:bodyPr wrap="square" rtlCol="0">
            <a:spAutoFit/>
          </a:bodyPr>
          <a:lstStyle/>
          <a:p>
            <a:r>
              <a:rPr lang="en-GB" sz="1000" dirty="0"/>
              <a:t>That is quite a drastic change from such a small fix, previously the </a:t>
            </a:r>
            <a:r>
              <a:rPr lang="en-GB" sz="1000" dirty="0" err="1"/>
              <a:t>RenderObjects</a:t>
            </a:r>
            <a:r>
              <a:rPr lang="en-GB" sz="1000" dirty="0"/>
              <a:t> function was being called roughly 1000+ times, where as it is only being called ~150 times now.</a:t>
            </a:r>
          </a:p>
        </p:txBody>
      </p:sp>
      <p:pic>
        <p:nvPicPr>
          <p:cNvPr id="15" name="Picture 14">
            <a:extLst>
              <a:ext uri="{FF2B5EF4-FFF2-40B4-BE49-F238E27FC236}">
                <a16:creationId xmlns:a16="http://schemas.microsoft.com/office/drawing/2014/main" id="{5728B080-F161-4BC1-9E13-E08BDAF6358D}"/>
              </a:ext>
            </a:extLst>
          </p:cNvPr>
          <p:cNvPicPr>
            <a:picLocks noChangeAspect="1"/>
          </p:cNvPicPr>
          <p:nvPr/>
        </p:nvPicPr>
        <p:blipFill rotWithShape="1">
          <a:blip r:embed="rId3">
            <a:extLst>
              <a:ext uri="{28A0092B-C50C-407E-A947-70E740481C1C}">
                <a14:useLocalDpi xmlns:a14="http://schemas.microsoft.com/office/drawing/2010/main" val="0"/>
              </a:ext>
            </a:extLst>
          </a:blip>
          <a:srcRect l="88672" t="6672" r="625" b="66224"/>
          <a:stretch/>
        </p:blipFill>
        <p:spPr>
          <a:xfrm>
            <a:off x="6972299" y="1511924"/>
            <a:ext cx="2523828" cy="2615938"/>
          </a:xfrm>
          <a:prstGeom prst="rect">
            <a:avLst/>
          </a:prstGeom>
        </p:spPr>
      </p:pic>
    </p:spTree>
    <p:extLst>
      <p:ext uri="{BB962C8B-B14F-4D97-AF65-F5344CB8AC3E}">
        <p14:creationId xmlns:p14="http://schemas.microsoft.com/office/powerpoint/2010/main" val="71326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5442EB-E17F-45E3-A59F-C5D6501C0045}"/>
              </a:ext>
            </a:extLst>
          </p:cNvPr>
          <p:cNvSpPr txBox="1"/>
          <p:nvPr/>
        </p:nvSpPr>
        <p:spPr>
          <a:xfrm>
            <a:off x="584036" y="436552"/>
            <a:ext cx="1716712" cy="400110"/>
          </a:xfrm>
          <a:prstGeom prst="rect">
            <a:avLst/>
          </a:prstGeom>
          <a:noFill/>
        </p:spPr>
        <p:txBody>
          <a:bodyPr wrap="square" rtlCol="0">
            <a:spAutoFit/>
          </a:bodyPr>
          <a:lstStyle/>
          <a:p>
            <a:r>
              <a:rPr lang="en-GB" sz="2000" dirty="0"/>
              <a:t>Benchmark:</a:t>
            </a:r>
          </a:p>
        </p:txBody>
      </p:sp>
      <p:sp>
        <p:nvSpPr>
          <p:cNvPr id="5" name="TextBox 4">
            <a:extLst>
              <a:ext uri="{FF2B5EF4-FFF2-40B4-BE49-F238E27FC236}">
                <a16:creationId xmlns:a16="http://schemas.microsoft.com/office/drawing/2014/main" id="{83C9BC18-6B0C-4DBE-95EC-9EEAC5A3A4B1}"/>
              </a:ext>
            </a:extLst>
          </p:cNvPr>
          <p:cNvSpPr txBox="1"/>
          <p:nvPr/>
        </p:nvSpPr>
        <p:spPr>
          <a:xfrm>
            <a:off x="6311327" y="414001"/>
            <a:ext cx="1716712" cy="400110"/>
          </a:xfrm>
          <a:prstGeom prst="rect">
            <a:avLst/>
          </a:prstGeom>
          <a:noFill/>
        </p:spPr>
        <p:txBody>
          <a:bodyPr wrap="square" rtlCol="0">
            <a:spAutoFit/>
          </a:bodyPr>
          <a:lstStyle/>
          <a:p>
            <a:r>
              <a:rPr lang="en-GB" sz="2000" dirty="0"/>
              <a:t>Measure:</a:t>
            </a:r>
          </a:p>
        </p:txBody>
      </p:sp>
      <p:cxnSp>
        <p:nvCxnSpPr>
          <p:cNvPr id="6" name="Straight Connector 5">
            <a:extLst>
              <a:ext uri="{FF2B5EF4-FFF2-40B4-BE49-F238E27FC236}">
                <a16:creationId xmlns:a16="http://schemas.microsoft.com/office/drawing/2014/main" id="{E6C93BD2-02DF-4948-B1FE-8A29BFE98FCB}"/>
              </a:ext>
            </a:extLst>
          </p:cNvPr>
          <p:cNvCxnSpPr>
            <a:cxnSpLocks/>
          </p:cNvCxnSpPr>
          <p:nvPr/>
        </p:nvCxnSpPr>
        <p:spPr>
          <a:xfrm>
            <a:off x="5759042" y="176169"/>
            <a:ext cx="0" cy="3829574"/>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F690CEC-E13C-44F7-A820-C951945B57C4}"/>
              </a:ext>
            </a:extLst>
          </p:cNvPr>
          <p:cNvSpPr txBox="1"/>
          <p:nvPr/>
        </p:nvSpPr>
        <p:spPr>
          <a:xfrm>
            <a:off x="458184" y="1069596"/>
            <a:ext cx="5057572" cy="861774"/>
          </a:xfrm>
          <a:prstGeom prst="rect">
            <a:avLst/>
          </a:prstGeom>
          <a:noFill/>
        </p:spPr>
        <p:txBody>
          <a:bodyPr wrap="square" rtlCol="0">
            <a:spAutoFit/>
          </a:bodyPr>
          <a:lstStyle/>
          <a:p>
            <a:r>
              <a:rPr lang="en-GB" sz="1000" dirty="0"/>
              <a:t>When I was looking testing the frame rate with </a:t>
            </a:r>
            <a:r>
              <a:rPr lang="en-GB" sz="1000" dirty="0" err="1"/>
              <a:t>RenderDoc</a:t>
            </a:r>
            <a:r>
              <a:rPr lang="en-GB" sz="1000" dirty="0"/>
              <a:t> I found that the frame rate was capped</a:t>
            </a:r>
          </a:p>
          <a:p>
            <a:r>
              <a:rPr lang="en-GB" sz="1000" dirty="0"/>
              <a:t>to 60 FPS, and I figured this was because of </a:t>
            </a:r>
            <a:r>
              <a:rPr lang="en-GB" sz="1000" dirty="0" err="1"/>
              <a:t>Vsync</a:t>
            </a:r>
            <a:r>
              <a:rPr lang="en-GB" sz="1000" dirty="0"/>
              <a:t>. However the refresh rate on my monitor is 100Hz,</a:t>
            </a:r>
          </a:p>
          <a:p>
            <a:r>
              <a:rPr lang="en-GB" sz="1000" dirty="0"/>
              <a:t>So I started looking at how I could change this. </a:t>
            </a:r>
          </a:p>
        </p:txBody>
      </p:sp>
      <p:sp>
        <p:nvSpPr>
          <p:cNvPr id="8" name="TextBox 7">
            <a:extLst>
              <a:ext uri="{FF2B5EF4-FFF2-40B4-BE49-F238E27FC236}">
                <a16:creationId xmlns:a16="http://schemas.microsoft.com/office/drawing/2014/main" id="{CFECEF9E-46D7-4C99-A67F-9B43D10950E1}"/>
              </a:ext>
            </a:extLst>
          </p:cNvPr>
          <p:cNvSpPr txBox="1"/>
          <p:nvPr/>
        </p:nvSpPr>
        <p:spPr>
          <a:xfrm>
            <a:off x="458184" y="2176623"/>
            <a:ext cx="1716712" cy="400110"/>
          </a:xfrm>
          <a:prstGeom prst="rect">
            <a:avLst/>
          </a:prstGeom>
          <a:noFill/>
        </p:spPr>
        <p:txBody>
          <a:bodyPr wrap="square" rtlCol="0">
            <a:spAutoFit/>
          </a:bodyPr>
          <a:lstStyle/>
          <a:p>
            <a:r>
              <a:rPr lang="en-GB" sz="2000" dirty="0"/>
              <a:t>Detect:</a:t>
            </a:r>
          </a:p>
        </p:txBody>
      </p:sp>
      <p:sp>
        <p:nvSpPr>
          <p:cNvPr id="9" name="TextBox 8">
            <a:extLst>
              <a:ext uri="{FF2B5EF4-FFF2-40B4-BE49-F238E27FC236}">
                <a16:creationId xmlns:a16="http://schemas.microsoft.com/office/drawing/2014/main" id="{1720FA85-51BF-41DF-A322-559CD67E2DA6}"/>
              </a:ext>
            </a:extLst>
          </p:cNvPr>
          <p:cNvSpPr txBox="1"/>
          <p:nvPr/>
        </p:nvSpPr>
        <p:spPr>
          <a:xfrm>
            <a:off x="6311327" y="1931370"/>
            <a:ext cx="1716712" cy="400110"/>
          </a:xfrm>
          <a:prstGeom prst="rect">
            <a:avLst/>
          </a:prstGeom>
          <a:noFill/>
        </p:spPr>
        <p:txBody>
          <a:bodyPr wrap="square" rtlCol="0">
            <a:spAutoFit/>
          </a:bodyPr>
          <a:lstStyle/>
          <a:p>
            <a:r>
              <a:rPr lang="en-GB" sz="2000" dirty="0"/>
              <a:t>Solve:</a:t>
            </a:r>
          </a:p>
        </p:txBody>
      </p:sp>
      <p:sp>
        <p:nvSpPr>
          <p:cNvPr id="10" name="TextBox 9">
            <a:extLst>
              <a:ext uri="{FF2B5EF4-FFF2-40B4-BE49-F238E27FC236}">
                <a16:creationId xmlns:a16="http://schemas.microsoft.com/office/drawing/2014/main" id="{51D73072-A554-4864-8FF6-DFA9C8002DFA}"/>
              </a:ext>
            </a:extLst>
          </p:cNvPr>
          <p:cNvSpPr txBox="1"/>
          <p:nvPr/>
        </p:nvSpPr>
        <p:spPr>
          <a:xfrm>
            <a:off x="385895" y="4177065"/>
            <a:ext cx="1716712" cy="400110"/>
          </a:xfrm>
          <a:prstGeom prst="rect">
            <a:avLst/>
          </a:prstGeom>
          <a:noFill/>
        </p:spPr>
        <p:txBody>
          <a:bodyPr wrap="square" rtlCol="0">
            <a:spAutoFit/>
          </a:bodyPr>
          <a:lstStyle/>
          <a:p>
            <a:r>
              <a:rPr lang="en-GB" sz="2000" dirty="0"/>
              <a:t>Check:</a:t>
            </a:r>
          </a:p>
        </p:txBody>
      </p:sp>
      <p:pic>
        <p:nvPicPr>
          <p:cNvPr id="12" name="Picture 11">
            <a:extLst>
              <a:ext uri="{FF2B5EF4-FFF2-40B4-BE49-F238E27FC236}">
                <a16:creationId xmlns:a16="http://schemas.microsoft.com/office/drawing/2014/main" id="{F1E6344D-AD84-4C2B-80BD-4BD2456650A5}"/>
              </a:ext>
            </a:extLst>
          </p:cNvPr>
          <p:cNvPicPr>
            <a:picLocks noChangeAspect="1"/>
          </p:cNvPicPr>
          <p:nvPr/>
        </p:nvPicPr>
        <p:blipFill rotWithShape="1">
          <a:blip r:embed="rId2">
            <a:extLst>
              <a:ext uri="{28A0092B-C50C-407E-A947-70E740481C1C}">
                <a14:useLocalDpi xmlns:a14="http://schemas.microsoft.com/office/drawing/2010/main" val="0"/>
              </a:ext>
            </a:extLst>
          </a:blip>
          <a:srcRect l="16651" t="33810" r="16502" b="50000"/>
          <a:stretch/>
        </p:blipFill>
        <p:spPr>
          <a:xfrm>
            <a:off x="6096000" y="2576733"/>
            <a:ext cx="5057577" cy="667663"/>
          </a:xfrm>
          <a:prstGeom prst="rect">
            <a:avLst/>
          </a:prstGeom>
        </p:spPr>
      </p:pic>
      <p:pic>
        <p:nvPicPr>
          <p:cNvPr id="14" name="Picture 13">
            <a:extLst>
              <a:ext uri="{FF2B5EF4-FFF2-40B4-BE49-F238E27FC236}">
                <a16:creationId xmlns:a16="http://schemas.microsoft.com/office/drawing/2014/main" id="{D29E7999-28FB-4A97-8F7D-4D8478598A80}"/>
              </a:ext>
            </a:extLst>
          </p:cNvPr>
          <p:cNvPicPr>
            <a:picLocks noChangeAspect="1"/>
          </p:cNvPicPr>
          <p:nvPr/>
        </p:nvPicPr>
        <p:blipFill rotWithShape="1">
          <a:blip r:embed="rId3">
            <a:extLst>
              <a:ext uri="{28A0092B-C50C-407E-A947-70E740481C1C}">
                <a14:useLocalDpi xmlns:a14="http://schemas.microsoft.com/office/drawing/2010/main" val="0"/>
              </a:ext>
            </a:extLst>
          </a:blip>
          <a:srcRect l="16926" t="32894" r="16881" b="48565"/>
          <a:stretch/>
        </p:blipFill>
        <p:spPr>
          <a:xfrm>
            <a:off x="385895" y="2724332"/>
            <a:ext cx="5057576" cy="772172"/>
          </a:xfrm>
          <a:prstGeom prst="rect">
            <a:avLst/>
          </a:prstGeom>
        </p:spPr>
      </p:pic>
      <p:sp>
        <p:nvSpPr>
          <p:cNvPr id="15" name="TextBox 14">
            <a:extLst>
              <a:ext uri="{FF2B5EF4-FFF2-40B4-BE49-F238E27FC236}">
                <a16:creationId xmlns:a16="http://schemas.microsoft.com/office/drawing/2014/main" id="{E1BDAA03-7D93-4159-ABF5-9833E867FFDD}"/>
              </a:ext>
            </a:extLst>
          </p:cNvPr>
          <p:cNvSpPr txBox="1"/>
          <p:nvPr/>
        </p:nvSpPr>
        <p:spPr>
          <a:xfrm>
            <a:off x="6311327" y="909366"/>
            <a:ext cx="5057572" cy="553998"/>
          </a:xfrm>
          <a:prstGeom prst="rect">
            <a:avLst/>
          </a:prstGeom>
          <a:noFill/>
        </p:spPr>
        <p:txBody>
          <a:bodyPr wrap="square" rtlCol="0">
            <a:spAutoFit/>
          </a:bodyPr>
          <a:lstStyle/>
          <a:p>
            <a:r>
              <a:rPr lang="en-GB" sz="1000" dirty="0"/>
              <a:t>I Tested the four different SDL rendering options, to see which one gave the best frame rate, and from my results SDL_RENDERER_ACCELERATED was the best performance rendering option.</a:t>
            </a:r>
          </a:p>
        </p:txBody>
      </p:sp>
      <p:sp>
        <p:nvSpPr>
          <p:cNvPr id="16" name="TextBox 15">
            <a:extLst>
              <a:ext uri="{FF2B5EF4-FFF2-40B4-BE49-F238E27FC236}">
                <a16:creationId xmlns:a16="http://schemas.microsoft.com/office/drawing/2014/main" id="{FF01F2FB-D03A-4CC8-8529-B0056E954012}"/>
              </a:ext>
            </a:extLst>
          </p:cNvPr>
          <p:cNvSpPr txBox="1"/>
          <p:nvPr/>
        </p:nvSpPr>
        <p:spPr>
          <a:xfrm>
            <a:off x="458184" y="3571949"/>
            <a:ext cx="5057572" cy="246221"/>
          </a:xfrm>
          <a:prstGeom prst="rect">
            <a:avLst/>
          </a:prstGeom>
          <a:noFill/>
        </p:spPr>
        <p:txBody>
          <a:bodyPr wrap="square" rtlCol="0">
            <a:spAutoFit/>
          </a:bodyPr>
          <a:lstStyle/>
          <a:p>
            <a:r>
              <a:rPr lang="en-GB" sz="1000" dirty="0"/>
              <a:t>I simply changed SDL_RENDERER_PRESENTVSYNC to SDL_RENDERER_ACCELERATED.</a:t>
            </a:r>
          </a:p>
        </p:txBody>
      </p:sp>
      <p:sp>
        <p:nvSpPr>
          <p:cNvPr id="17" name="TextBox 16">
            <a:extLst>
              <a:ext uri="{FF2B5EF4-FFF2-40B4-BE49-F238E27FC236}">
                <a16:creationId xmlns:a16="http://schemas.microsoft.com/office/drawing/2014/main" id="{A3DE01A3-DECD-46AF-A3FF-F827AE278F69}"/>
              </a:ext>
            </a:extLst>
          </p:cNvPr>
          <p:cNvSpPr txBox="1"/>
          <p:nvPr/>
        </p:nvSpPr>
        <p:spPr>
          <a:xfrm>
            <a:off x="6096000" y="3371894"/>
            <a:ext cx="5057572" cy="861774"/>
          </a:xfrm>
          <a:prstGeom prst="rect">
            <a:avLst/>
          </a:prstGeom>
          <a:noFill/>
        </p:spPr>
        <p:txBody>
          <a:bodyPr wrap="square" rtlCol="0">
            <a:spAutoFit/>
          </a:bodyPr>
          <a:lstStyle/>
          <a:p>
            <a:r>
              <a:rPr lang="en-GB" sz="1000" dirty="0"/>
              <a:t>One problem I have with this is that because the frame rate is no longer a steady rate, and starts to max out the system, the game seem to speed up and slow down.</a:t>
            </a:r>
          </a:p>
          <a:p>
            <a:r>
              <a:rPr lang="en-GB" sz="1000" dirty="0"/>
              <a:t>This may cause an issue with screen tearing, if the frame rate goes above the refresh rate of the monitor. I may change this back at some point, if it gets too much of an issue, but for now it is useful for measuring the frame rate when it goes above 60FPS.</a:t>
            </a:r>
          </a:p>
        </p:txBody>
      </p:sp>
      <p:pic>
        <p:nvPicPr>
          <p:cNvPr id="20" name="Picture 19">
            <a:extLst>
              <a:ext uri="{FF2B5EF4-FFF2-40B4-BE49-F238E27FC236}">
                <a16:creationId xmlns:a16="http://schemas.microsoft.com/office/drawing/2014/main" id="{70A43CE8-9ED4-4256-912F-368BD98D5A37}"/>
              </a:ext>
            </a:extLst>
          </p:cNvPr>
          <p:cNvPicPr>
            <a:picLocks noChangeAspect="1"/>
          </p:cNvPicPr>
          <p:nvPr/>
        </p:nvPicPr>
        <p:blipFill rotWithShape="1">
          <a:blip r:embed="rId4">
            <a:extLst>
              <a:ext uri="{28A0092B-C50C-407E-A947-70E740481C1C}">
                <a14:useLocalDpi xmlns:a14="http://schemas.microsoft.com/office/drawing/2010/main" val="0"/>
              </a:ext>
            </a:extLst>
          </a:blip>
          <a:srcRect l="12007" t="12424" r="14989" b="57101"/>
          <a:stretch/>
        </p:blipFill>
        <p:spPr>
          <a:xfrm>
            <a:off x="385895" y="4633721"/>
            <a:ext cx="8900699" cy="2025202"/>
          </a:xfrm>
          <a:prstGeom prst="rect">
            <a:avLst/>
          </a:prstGeom>
        </p:spPr>
      </p:pic>
    </p:spTree>
    <p:extLst>
      <p:ext uri="{BB962C8B-B14F-4D97-AF65-F5344CB8AC3E}">
        <p14:creationId xmlns:p14="http://schemas.microsoft.com/office/powerpoint/2010/main" val="2146439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AFF4FF-31F3-416D-A968-11F233D2E719}"/>
              </a:ext>
            </a:extLst>
          </p:cNvPr>
          <p:cNvSpPr txBox="1"/>
          <p:nvPr/>
        </p:nvSpPr>
        <p:spPr>
          <a:xfrm>
            <a:off x="584036" y="436552"/>
            <a:ext cx="1716712" cy="400110"/>
          </a:xfrm>
          <a:prstGeom prst="rect">
            <a:avLst/>
          </a:prstGeom>
          <a:noFill/>
        </p:spPr>
        <p:txBody>
          <a:bodyPr wrap="square" rtlCol="0">
            <a:spAutoFit/>
          </a:bodyPr>
          <a:lstStyle/>
          <a:p>
            <a:r>
              <a:rPr lang="en-GB" sz="2000" dirty="0"/>
              <a:t>Benchmark:</a:t>
            </a:r>
          </a:p>
        </p:txBody>
      </p:sp>
      <p:sp>
        <p:nvSpPr>
          <p:cNvPr id="5" name="TextBox 4">
            <a:extLst>
              <a:ext uri="{FF2B5EF4-FFF2-40B4-BE49-F238E27FC236}">
                <a16:creationId xmlns:a16="http://schemas.microsoft.com/office/drawing/2014/main" id="{D51B6B28-C7EB-405B-864E-260C346AEAD1}"/>
              </a:ext>
            </a:extLst>
          </p:cNvPr>
          <p:cNvSpPr txBox="1"/>
          <p:nvPr/>
        </p:nvSpPr>
        <p:spPr>
          <a:xfrm>
            <a:off x="6311327" y="414001"/>
            <a:ext cx="1716712" cy="400110"/>
          </a:xfrm>
          <a:prstGeom prst="rect">
            <a:avLst/>
          </a:prstGeom>
          <a:noFill/>
        </p:spPr>
        <p:txBody>
          <a:bodyPr wrap="square" rtlCol="0">
            <a:spAutoFit/>
          </a:bodyPr>
          <a:lstStyle/>
          <a:p>
            <a:r>
              <a:rPr lang="en-GB" sz="2000" dirty="0"/>
              <a:t>Measure:</a:t>
            </a:r>
          </a:p>
        </p:txBody>
      </p:sp>
      <p:pic>
        <p:nvPicPr>
          <p:cNvPr id="7" name="Picture 6">
            <a:extLst>
              <a:ext uri="{FF2B5EF4-FFF2-40B4-BE49-F238E27FC236}">
                <a16:creationId xmlns:a16="http://schemas.microsoft.com/office/drawing/2014/main" id="{C71282BA-B1A0-4448-91AC-DF42199FDDBE}"/>
              </a:ext>
            </a:extLst>
          </p:cNvPr>
          <p:cNvPicPr>
            <a:picLocks noChangeAspect="1"/>
          </p:cNvPicPr>
          <p:nvPr/>
        </p:nvPicPr>
        <p:blipFill rotWithShape="1">
          <a:blip r:embed="rId2">
            <a:extLst>
              <a:ext uri="{28A0092B-C50C-407E-A947-70E740481C1C}">
                <a14:useLocalDpi xmlns:a14="http://schemas.microsoft.com/office/drawing/2010/main" val="0"/>
              </a:ext>
            </a:extLst>
          </a:blip>
          <a:srcRect l="15445" t="7638" r="25393" b="22778"/>
          <a:stretch/>
        </p:blipFill>
        <p:spPr>
          <a:xfrm>
            <a:off x="309770" y="1483441"/>
            <a:ext cx="4666519" cy="5038633"/>
          </a:xfrm>
          <a:prstGeom prst="rect">
            <a:avLst/>
          </a:prstGeom>
        </p:spPr>
      </p:pic>
      <p:pic>
        <p:nvPicPr>
          <p:cNvPr id="9" name="Picture 8">
            <a:extLst>
              <a:ext uri="{FF2B5EF4-FFF2-40B4-BE49-F238E27FC236}">
                <a16:creationId xmlns:a16="http://schemas.microsoft.com/office/drawing/2014/main" id="{C3684998-12E9-4200-BE48-799BAB69F9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564" y="1172780"/>
            <a:ext cx="4307478" cy="1881082"/>
          </a:xfrm>
          <a:prstGeom prst="rect">
            <a:avLst/>
          </a:prstGeom>
        </p:spPr>
      </p:pic>
      <p:sp>
        <p:nvSpPr>
          <p:cNvPr id="6" name="TextBox 5">
            <a:extLst>
              <a:ext uri="{FF2B5EF4-FFF2-40B4-BE49-F238E27FC236}">
                <a16:creationId xmlns:a16="http://schemas.microsoft.com/office/drawing/2014/main" id="{F2975F7E-B2E6-4A0A-826B-0DBCD3ED92DE}"/>
              </a:ext>
            </a:extLst>
          </p:cNvPr>
          <p:cNvSpPr txBox="1"/>
          <p:nvPr/>
        </p:nvSpPr>
        <p:spPr>
          <a:xfrm>
            <a:off x="309770" y="836662"/>
            <a:ext cx="5136642" cy="553998"/>
          </a:xfrm>
          <a:prstGeom prst="rect">
            <a:avLst/>
          </a:prstGeom>
          <a:noFill/>
        </p:spPr>
        <p:txBody>
          <a:bodyPr wrap="square" rtlCol="0">
            <a:spAutoFit/>
          </a:bodyPr>
          <a:lstStyle/>
          <a:p>
            <a:r>
              <a:rPr lang="en-GB" sz="1000" dirty="0"/>
              <a:t>This is now the current version of the game, and in this game I opened the inventory a few times, and this shows that there is some optimising to be done with the </a:t>
            </a:r>
            <a:r>
              <a:rPr lang="en-GB" sz="1000" dirty="0" err="1"/>
              <a:t>RenderInventory</a:t>
            </a:r>
            <a:r>
              <a:rPr lang="en-GB" sz="1000" dirty="0"/>
              <a:t> function.</a:t>
            </a:r>
          </a:p>
        </p:txBody>
      </p:sp>
      <p:sp>
        <p:nvSpPr>
          <p:cNvPr id="8" name="TextBox 7">
            <a:extLst>
              <a:ext uri="{FF2B5EF4-FFF2-40B4-BE49-F238E27FC236}">
                <a16:creationId xmlns:a16="http://schemas.microsoft.com/office/drawing/2014/main" id="{573D3EB4-94FA-4F66-BC9A-630C13FF067A}"/>
              </a:ext>
            </a:extLst>
          </p:cNvPr>
          <p:cNvSpPr txBox="1"/>
          <p:nvPr/>
        </p:nvSpPr>
        <p:spPr>
          <a:xfrm>
            <a:off x="6218564" y="814111"/>
            <a:ext cx="5136642" cy="246221"/>
          </a:xfrm>
          <a:prstGeom prst="rect">
            <a:avLst/>
          </a:prstGeom>
          <a:noFill/>
        </p:spPr>
        <p:txBody>
          <a:bodyPr wrap="square" rtlCol="0">
            <a:spAutoFit/>
          </a:bodyPr>
          <a:lstStyle/>
          <a:p>
            <a:r>
              <a:rPr lang="en-GB" sz="1000" dirty="0" err="1"/>
              <a:t>RenderDoc</a:t>
            </a:r>
            <a:r>
              <a:rPr lang="en-GB" sz="1000" dirty="0"/>
              <a:t> now shows I am getting a reliable 60FPS when the game is not being zoomed out.</a:t>
            </a:r>
          </a:p>
        </p:txBody>
      </p:sp>
      <p:sp>
        <p:nvSpPr>
          <p:cNvPr id="10" name="TextBox 9">
            <a:extLst>
              <a:ext uri="{FF2B5EF4-FFF2-40B4-BE49-F238E27FC236}">
                <a16:creationId xmlns:a16="http://schemas.microsoft.com/office/drawing/2014/main" id="{0DB54D0D-E40C-4690-8F29-4B8FE34EDF88}"/>
              </a:ext>
            </a:extLst>
          </p:cNvPr>
          <p:cNvSpPr txBox="1"/>
          <p:nvPr/>
        </p:nvSpPr>
        <p:spPr>
          <a:xfrm>
            <a:off x="6096000" y="3305889"/>
            <a:ext cx="5136642" cy="1015663"/>
          </a:xfrm>
          <a:prstGeom prst="rect">
            <a:avLst/>
          </a:prstGeom>
          <a:noFill/>
        </p:spPr>
        <p:txBody>
          <a:bodyPr wrap="square" rtlCol="0">
            <a:spAutoFit/>
          </a:bodyPr>
          <a:lstStyle/>
          <a:p>
            <a:r>
              <a:rPr lang="en-GB" sz="1000" dirty="0"/>
              <a:t>However this does start to dip when I open the players Inventory. The first thing I will start to implement is a time out for the inventory, because currently the inventory window flashes open and closed when you  hold the button down.</a:t>
            </a:r>
          </a:p>
          <a:p>
            <a:r>
              <a:rPr lang="en-GB" sz="1000" dirty="0"/>
              <a:t>Furthermore every time the inventory window is opened it has to refresh the icons in the window, so to start of I will just create a time out for the inventory, so it can only be opened every half a second or something.</a:t>
            </a:r>
          </a:p>
        </p:txBody>
      </p:sp>
      <p:cxnSp>
        <p:nvCxnSpPr>
          <p:cNvPr id="11" name="Straight Connector 10">
            <a:extLst>
              <a:ext uri="{FF2B5EF4-FFF2-40B4-BE49-F238E27FC236}">
                <a16:creationId xmlns:a16="http://schemas.microsoft.com/office/drawing/2014/main" id="{C81258FF-F407-4306-9505-300844F164DB}"/>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21788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977</TotalTime>
  <Words>1406</Words>
  <Application>Microsoft Office PowerPoint</Application>
  <PresentationFormat>Widescreen</PresentationFormat>
  <Paragraphs>78</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 Unicode MS</vt:lpstr>
      <vt:lpstr>Arial</vt:lpstr>
      <vt:lpstr>Calibri</vt:lpstr>
      <vt:lpstr>Calibri Light</vt:lpstr>
      <vt:lpstr>Courier New</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Alastair Rayner</dc:creator>
  <cp:lastModifiedBy>Alastair Rayner</cp:lastModifiedBy>
  <cp:revision>42</cp:revision>
  <dcterms:created xsi:type="dcterms:W3CDTF">2018-03-01T20:36:57Z</dcterms:created>
  <dcterms:modified xsi:type="dcterms:W3CDTF">2018-03-06T13:01:56Z</dcterms:modified>
</cp:coreProperties>
</file>